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1"/>
  </p:notesMasterIdLst>
  <p:sldIdLst>
    <p:sldId id="277" r:id="rId2"/>
    <p:sldId id="342" r:id="rId3"/>
    <p:sldId id="343" r:id="rId4"/>
    <p:sldId id="344" r:id="rId5"/>
    <p:sldId id="345" r:id="rId6"/>
    <p:sldId id="346" r:id="rId7"/>
    <p:sldId id="348" r:id="rId8"/>
    <p:sldId id="398" r:id="rId9"/>
    <p:sldId id="347" r:id="rId10"/>
    <p:sldId id="358" r:id="rId11"/>
    <p:sldId id="359" r:id="rId12"/>
    <p:sldId id="360" r:id="rId13"/>
    <p:sldId id="361" r:id="rId14"/>
    <p:sldId id="362" r:id="rId15"/>
    <p:sldId id="364" r:id="rId16"/>
    <p:sldId id="365" r:id="rId17"/>
    <p:sldId id="366" r:id="rId18"/>
    <p:sldId id="367" r:id="rId19"/>
    <p:sldId id="368" r:id="rId20"/>
    <p:sldId id="369" r:id="rId21"/>
    <p:sldId id="370" r:id="rId22"/>
    <p:sldId id="371" r:id="rId23"/>
    <p:sldId id="372" r:id="rId24"/>
    <p:sldId id="373" r:id="rId25"/>
    <p:sldId id="374" r:id="rId26"/>
    <p:sldId id="375" r:id="rId27"/>
    <p:sldId id="376" r:id="rId28"/>
    <p:sldId id="377" r:id="rId29"/>
    <p:sldId id="378" r:id="rId30"/>
    <p:sldId id="379" r:id="rId31"/>
    <p:sldId id="380" r:id="rId32"/>
    <p:sldId id="381" r:id="rId33"/>
    <p:sldId id="382" r:id="rId34"/>
    <p:sldId id="383" r:id="rId35"/>
    <p:sldId id="384" r:id="rId36"/>
    <p:sldId id="385" r:id="rId37"/>
    <p:sldId id="386" r:id="rId38"/>
    <p:sldId id="387" r:id="rId39"/>
    <p:sldId id="388" r:id="rId40"/>
    <p:sldId id="389" r:id="rId41"/>
    <p:sldId id="390" r:id="rId42"/>
    <p:sldId id="391" r:id="rId43"/>
    <p:sldId id="392" r:id="rId44"/>
    <p:sldId id="393" r:id="rId45"/>
    <p:sldId id="394" r:id="rId46"/>
    <p:sldId id="395" r:id="rId47"/>
    <p:sldId id="397" r:id="rId48"/>
    <p:sldId id="402" r:id="rId49"/>
    <p:sldId id="403" r:id="rId50"/>
    <p:sldId id="404" r:id="rId51"/>
    <p:sldId id="405" r:id="rId52"/>
    <p:sldId id="406" r:id="rId53"/>
    <p:sldId id="407" r:id="rId54"/>
    <p:sldId id="408" r:id="rId55"/>
    <p:sldId id="409" r:id="rId56"/>
    <p:sldId id="410" r:id="rId57"/>
    <p:sldId id="411" r:id="rId58"/>
    <p:sldId id="425" r:id="rId59"/>
    <p:sldId id="426" r:id="rId60"/>
    <p:sldId id="427" r:id="rId61"/>
    <p:sldId id="428" r:id="rId62"/>
    <p:sldId id="412" r:id="rId63"/>
    <p:sldId id="413" r:id="rId64"/>
    <p:sldId id="415" r:id="rId65"/>
    <p:sldId id="417" r:id="rId66"/>
    <p:sldId id="420" r:id="rId67"/>
    <p:sldId id="512" r:id="rId68"/>
    <p:sldId id="513" r:id="rId69"/>
    <p:sldId id="422" r:id="rId70"/>
    <p:sldId id="423" r:id="rId71"/>
    <p:sldId id="424" r:id="rId72"/>
    <p:sldId id="430" r:id="rId73"/>
    <p:sldId id="431" r:id="rId74"/>
    <p:sldId id="432" r:id="rId75"/>
    <p:sldId id="433" r:id="rId76"/>
    <p:sldId id="434" r:id="rId77"/>
    <p:sldId id="435" r:id="rId78"/>
    <p:sldId id="436" r:id="rId79"/>
    <p:sldId id="437" r:id="rId80"/>
    <p:sldId id="441" r:id="rId81"/>
    <p:sldId id="442" r:id="rId82"/>
    <p:sldId id="443" r:id="rId83"/>
    <p:sldId id="444" r:id="rId84"/>
    <p:sldId id="445" r:id="rId85"/>
    <p:sldId id="446" r:id="rId86"/>
    <p:sldId id="447" r:id="rId87"/>
    <p:sldId id="448" r:id="rId88"/>
    <p:sldId id="449" r:id="rId89"/>
    <p:sldId id="450" r:id="rId90"/>
    <p:sldId id="451" r:id="rId91"/>
    <p:sldId id="453" r:id="rId92"/>
    <p:sldId id="454" r:id="rId93"/>
    <p:sldId id="455" r:id="rId94"/>
    <p:sldId id="456" r:id="rId95"/>
    <p:sldId id="457" r:id="rId96"/>
    <p:sldId id="458" r:id="rId97"/>
    <p:sldId id="459" r:id="rId98"/>
    <p:sldId id="460" r:id="rId99"/>
    <p:sldId id="461" r:id="rId100"/>
    <p:sldId id="462" r:id="rId101"/>
    <p:sldId id="463" r:id="rId102"/>
    <p:sldId id="464" r:id="rId103"/>
    <p:sldId id="465" r:id="rId104"/>
    <p:sldId id="466" r:id="rId105"/>
    <p:sldId id="468" r:id="rId106"/>
    <p:sldId id="469" r:id="rId107"/>
    <p:sldId id="470" r:id="rId108"/>
    <p:sldId id="471" r:id="rId109"/>
    <p:sldId id="472" r:id="rId110"/>
    <p:sldId id="473" r:id="rId111"/>
    <p:sldId id="474" r:id="rId112"/>
    <p:sldId id="475" r:id="rId113"/>
    <p:sldId id="477" r:id="rId114"/>
    <p:sldId id="478" r:id="rId115"/>
    <p:sldId id="481" r:id="rId116"/>
    <p:sldId id="482" r:id="rId117"/>
    <p:sldId id="483" r:id="rId118"/>
    <p:sldId id="484" r:id="rId119"/>
    <p:sldId id="533" r:id="rId120"/>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170C3"/>
    <a:srgbClr val="0192FF"/>
    <a:srgbClr val="3446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4671" autoAdjust="0"/>
  </p:normalViewPr>
  <p:slideViewPr>
    <p:cSldViewPr>
      <p:cViewPr varScale="1">
        <p:scale>
          <a:sx n="70" d="100"/>
          <a:sy n="70" d="100"/>
        </p:scale>
        <p:origin x="-1104" y="-90"/>
      </p:cViewPr>
      <p:guideLst>
        <p:guide orient="horz" pos="2160"/>
        <p:guide pos="2880"/>
      </p:guideLst>
    </p:cSldViewPr>
  </p:slideViewPr>
  <p:notesTextViewPr>
    <p:cViewPr>
      <p:scale>
        <a:sx n="1" d="1"/>
        <a:sy n="1" d="1"/>
      </p:scale>
      <p:origin x="0" y="0"/>
    </p:cViewPr>
  </p:notesTextViewPr>
  <p:sorterViewPr>
    <p:cViewPr>
      <p:scale>
        <a:sx n="66" d="100"/>
        <a:sy n="66" d="100"/>
      </p:scale>
      <p:origin x="0" y="195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602C68-81D5-42E6-AF1A-88679C399255}" type="datetimeFigureOut">
              <a:rPr lang="es-CL" smtClean="0"/>
              <a:pPr/>
              <a:t>10-09-2015</a:t>
            </a:fld>
            <a:endParaRPr lang="es-CL"/>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54B6A8-DCE3-4D31-8F2F-338182BBFA44}" type="slidenum">
              <a:rPr lang="es-CL" smtClean="0"/>
              <a:pPr/>
              <a:t>‹Nº›</a:t>
            </a:fld>
            <a:endParaRPr lang="es-CL"/>
          </a:p>
        </p:txBody>
      </p:sp>
    </p:spTree>
    <p:extLst>
      <p:ext uri="{BB962C8B-B14F-4D97-AF65-F5344CB8AC3E}">
        <p14:creationId xmlns:p14="http://schemas.microsoft.com/office/powerpoint/2010/main" val="3402668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685494" y="4342939"/>
            <a:ext cx="5487013" cy="4114587"/>
          </a:xfrm>
          <a:noFill/>
          <a:ln/>
        </p:spPr>
        <p:txBody>
          <a:bodyPr/>
          <a:lstStyle/>
          <a:p>
            <a:endParaRPr lang="es-CL" smtClean="0">
              <a:latin typeface="Time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685494" y="4342939"/>
            <a:ext cx="5487013" cy="4114587"/>
          </a:xfrm>
          <a:noFill/>
          <a:ln/>
        </p:spPr>
        <p:txBody>
          <a:bodyPr/>
          <a:lstStyle/>
          <a:p>
            <a:endParaRPr lang="es-CL" smtClean="0">
              <a:latin typeface="Time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1 Marcador de imagen de diapositiva"/>
          <p:cNvSpPr>
            <a:spLocks noGrp="1" noRot="1" noChangeAspect="1" noTextEdit="1"/>
          </p:cNvSpPr>
          <p:nvPr>
            <p:ph type="sldImg"/>
          </p:nvPr>
        </p:nvSpPr>
        <p:spPr>
          <a:ln/>
        </p:spPr>
      </p:sp>
      <p:sp>
        <p:nvSpPr>
          <p:cNvPr id="138243" name="2 Marcador de notas"/>
          <p:cNvSpPr>
            <a:spLocks noGrp="1"/>
          </p:cNvSpPr>
          <p:nvPr>
            <p:ph type="body" idx="1"/>
          </p:nvPr>
        </p:nvSpPr>
        <p:spPr>
          <a:noFill/>
          <a:ln/>
        </p:spPr>
        <p:txBody>
          <a:bodyPr/>
          <a:lstStyle/>
          <a:p>
            <a:pPr eaLnBrk="1" hangingPunct="1"/>
            <a:endParaRPr lang="es-CL" smtClean="0"/>
          </a:p>
        </p:txBody>
      </p:sp>
      <p:sp>
        <p:nvSpPr>
          <p:cNvPr id="138244" name="3 Marcador de número de diapositiva"/>
          <p:cNvSpPr>
            <a:spLocks noGrp="1"/>
          </p:cNvSpPr>
          <p:nvPr>
            <p:ph type="sldNum" sz="quarter" idx="5"/>
          </p:nvPr>
        </p:nvSpPr>
        <p:spPr>
          <a:noFill/>
        </p:spPr>
        <p:txBody>
          <a:bodyPr/>
          <a:lstStyle/>
          <a:p>
            <a:fld id="{7D014AA4-F05C-4D9C-87D5-58923C07A3A2}" type="slidenum">
              <a:rPr lang="es-ES" smtClean="0">
                <a:latin typeface="Times"/>
              </a:rPr>
              <a:pPr/>
              <a:t>103</a:t>
            </a:fld>
            <a:endParaRPr lang="es-ES" smtClean="0">
              <a:latin typeface="Time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7C46BC9-E16E-46E7-82AD-E4B694A03568}" type="datetimeFigureOut">
              <a:rPr lang="es-CL" smtClean="0"/>
              <a:pPr/>
              <a:t>10-09-2015</a:t>
            </a:fld>
            <a:endParaRPr lang="es-CL"/>
          </a:p>
        </p:txBody>
      </p:sp>
      <p:sp>
        <p:nvSpPr>
          <p:cNvPr id="5" name="Footer Placeholder 4"/>
          <p:cNvSpPr>
            <a:spLocks noGrp="1"/>
          </p:cNvSpPr>
          <p:nvPr>
            <p:ph type="ftr" sz="quarter" idx="11"/>
          </p:nvPr>
        </p:nvSpPr>
        <p:spPr/>
        <p:txBody>
          <a:bodyPr/>
          <a:lstStyle/>
          <a:p>
            <a:endParaRPr lang="es-CL"/>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34AB7D4F-3386-449B-8C09-AFCE81BD5A0B}" type="slidenum">
              <a:rPr lang="es-CL" smtClean="0"/>
              <a:pPr/>
              <a:t>‹Nº›</a:t>
            </a:fld>
            <a:endParaRPr lang="es-CL"/>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s-ES" smtClean="0"/>
              <a:t>Haga clic para modificar el estilo de 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7C46BC9-E16E-46E7-82AD-E4B694A03568}" type="datetimeFigureOut">
              <a:rPr lang="es-CL" smtClean="0"/>
              <a:pPr/>
              <a:t>10-09-2015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7C46BC9-E16E-46E7-82AD-E4B694A03568}" type="datetimeFigureOut">
              <a:rPr lang="es-CL" smtClean="0"/>
              <a:pPr/>
              <a:t>10-09-2015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ido">
    <p:spTree>
      <p:nvGrpSpPr>
        <p:cNvPr id="1" name=""/>
        <p:cNvGrpSpPr/>
        <p:nvPr/>
      </p:nvGrpSpPr>
      <p:grpSpPr>
        <a:xfrm>
          <a:off x="0" y="0"/>
          <a:ext cx="0" cy="0"/>
          <a:chOff x="0" y="0"/>
          <a:chExt cx="0" cy="0"/>
        </a:xfrm>
      </p:grpSpPr>
      <p:sp>
        <p:nvSpPr>
          <p:cNvPr id="3" name="Rectangle 7"/>
          <p:cNvSpPr>
            <a:spLocks noChangeArrowheads="1"/>
          </p:cNvSpPr>
          <p:nvPr/>
        </p:nvSpPr>
        <p:spPr bwMode="auto">
          <a:xfrm>
            <a:off x="5791200" y="6629400"/>
            <a:ext cx="3352800" cy="228600"/>
          </a:xfrm>
          <a:prstGeom prst="rect">
            <a:avLst/>
          </a:prstGeom>
          <a:solidFill>
            <a:srgbClr val="FFA210"/>
          </a:solidFill>
          <a:ln w="9525">
            <a:noFill/>
            <a:miter lim="800000"/>
            <a:headEnd/>
            <a:tailEnd/>
          </a:ln>
          <a:effectLst/>
        </p:spPr>
        <p:txBody>
          <a:bodyPr wrap="none" anchor="ctr"/>
          <a:lstStyle/>
          <a:p>
            <a:pPr>
              <a:defRPr/>
            </a:pPr>
            <a:endParaRPr lang="es-ES" sz="2400" u="none">
              <a:latin typeface="Times" pitchFamily="18" charset="0"/>
            </a:endParaRPr>
          </a:p>
        </p:txBody>
      </p:sp>
      <p:sp>
        <p:nvSpPr>
          <p:cNvPr id="4" name="Rectangle 8"/>
          <p:cNvSpPr>
            <a:spLocks noChangeArrowheads="1"/>
          </p:cNvSpPr>
          <p:nvPr/>
        </p:nvSpPr>
        <p:spPr bwMode="auto">
          <a:xfrm>
            <a:off x="0" y="6629400"/>
            <a:ext cx="7620000" cy="228600"/>
          </a:xfrm>
          <a:prstGeom prst="rect">
            <a:avLst/>
          </a:prstGeom>
          <a:solidFill>
            <a:srgbClr val="FF6600"/>
          </a:solidFill>
          <a:ln w="9525">
            <a:noFill/>
            <a:miter lim="800000"/>
            <a:headEnd/>
            <a:tailEnd/>
          </a:ln>
          <a:effectLst/>
        </p:spPr>
        <p:txBody>
          <a:bodyPr wrap="none" anchor="ctr"/>
          <a:lstStyle/>
          <a:p>
            <a:pPr>
              <a:defRPr/>
            </a:pPr>
            <a:endParaRPr lang="es-ES" sz="2400" u="none">
              <a:latin typeface="Times" pitchFamily="18" charset="0"/>
            </a:endParaRPr>
          </a:p>
        </p:txBody>
      </p:sp>
      <p:sp>
        <p:nvSpPr>
          <p:cNvPr id="5" name="Text Box 9"/>
          <p:cNvSpPr txBox="1">
            <a:spLocks noChangeArrowheads="1"/>
          </p:cNvSpPr>
          <p:nvPr/>
        </p:nvSpPr>
        <p:spPr bwMode="auto">
          <a:xfrm>
            <a:off x="0" y="6616700"/>
            <a:ext cx="7467600" cy="228600"/>
          </a:xfrm>
          <a:prstGeom prst="rect">
            <a:avLst/>
          </a:prstGeom>
          <a:noFill/>
          <a:ln w="9525">
            <a:noFill/>
            <a:miter lim="800000"/>
            <a:headEnd/>
            <a:tailEnd/>
          </a:ln>
          <a:effectLst/>
        </p:spPr>
        <p:txBody>
          <a:bodyPr>
            <a:spAutoFit/>
          </a:bodyPr>
          <a:lstStyle/>
          <a:p>
            <a:pPr eaLnBrk="1" hangingPunct="1">
              <a:spcBef>
                <a:spcPct val="50000"/>
              </a:spcBef>
              <a:defRPr/>
            </a:pPr>
            <a:r>
              <a:rPr lang="es-ES" sz="900" b="1" u="none">
                <a:solidFill>
                  <a:schemeClr val="bg1"/>
                </a:solidFill>
                <a:latin typeface="Arial" charset="0"/>
              </a:rPr>
              <a:t>CODELCO  División Andina</a:t>
            </a:r>
          </a:p>
        </p:txBody>
      </p:sp>
      <p:sp>
        <p:nvSpPr>
          <p:cNvPr id="6" name="Text Box 10"/>
          <p:cNvSpPr txBox="1">
            <a:spLocks noChangeArrowheads="1"/>
          </p:cNvSpPr>
          <p:nvPr/>
        </p:nvSpPr>
        <p:spPr bwMode="auto">
          <a:xfrm>
            <a:off x="4859338" y="6521450"/>
            <a:ext cx="433387" cy="274638"/>
          </a:xfrm>
          <a:prstGeom prst="rect">
            <a:avLst/>
          </a:prstGeom>
          <a:noFill/>
          <a:ln w="9525">
            <a:noFill/>
            <a:miter lim="800000"/>
            <a:headEnd/>
            <a:tailEnd/>
          </a:ln>
          <a:effectLst/>
        </p:spPr>
        <p:txBody>
          <a:bodyPr>
            <a:spAutoFit/>
          </a:bodyPr>
          <a:lstStyle/>
          <a:p>
            <a:pPr eaLnBrk="1" hangingPunct="1">
              <a:spcBef>
                <a:spcPct val="50000"/>
              </a:spcBef>
              <a:defRPr/>
            </a:pPr>
            <a:endParaRPr lang="es-CL" sz="1200" b="1" u="none">
              <a:solidFill>
                <a:schemeClr val="bg1"/>
              </a:solidFill>
              <a:latin typeface="Arial" charset="0"/>
            </a:endParaRPr>
          </a:p>
        </p:txBody>
      </p:sp>
      <p:pic>
        <p:nvPicPr>
          <p:cNvPr id="7" name="Picture 12"/>
          <p:cNvPicPr>
            <a:picLocks noChangeAspect="1" noChangeArrowheads="1"/>
          </p:cNvPicPr>
          <p:nvPr/>
        </p:nvPicPr>
        <p:blipFill>
          <a:blip r:embed="rId2" cstate="print"/>
          <a:srcRect/>
          <a:stretch>
            <a:fillRect/>
          </a:stretch>
        </p:blipFill>
        <p:spPr bwMode="auto">
          <a:xfrm>
            <a:off x="0" y="0"/>
            <a:ext cx="9144000" cy="569913"/>
          </a:xfrm>
          <a:prstGeom prst="rect">
            <a:avLst/>
          </a:prstGeom>
          <a:noFill/>
          <a:ln w="9525">
            <a:noFill/>
            <a:miter lim="800000"/>
            <a:headEnd/>
            <a:tailEnd/>
          </a:ln>
        </p:spPr>
      </p:pic>
      <p:pic>
        <p:nvPicPr>
          <p:cNvPr id="8" name="Picture 8" descr="mividavale+"/>
          <p:cNvPicPr>
            <a:picLocks noChangeAspect="1" noChangeArrowheads="1"/>
          </p:cNvPicPr>
          <p:nvPr userDrawn="1"/>
        </p:nvPicPr>
        <p:blipFill>
          <a:blip r:embed="rId3" cstate="print"/>
          <a:srcRect/>
          <a:stretch>
            <a:fillRect/>
          </a:stretch>
        </p:blipFill>
        <p:spPr bwMode="auto">
          <a:xfrm>
            <a:off x="6516688" y="28575"/>
            <a:ext cx="1162050" cy="484188"/>
          </a:xfrm>
          <a:prstGeom prst="rect">
            <a:avLst/>
          </a:prstGeom>
          <a:noFill/>
          <a:ln w="9525">
            <a:noFill/>
            <a:miter lim="800000"/>
            <a:headEnd/>
            <a:tailEnd/>
          </a:ln>
        </p:spPr>
      </p:pic>
      <p:sp>
        <p:nvSpPr>
          <p:cNvPr id="2" name="Marcador de contenido 1"/>
          <p:cNvSpPr>
            <a:spLocks noGrp="1"/>
          </p:cNvSpPr>
          <p:nvPr>
            <p:ph/>
          </p:nvPr>
        </p:nvSpPr>
        <p:spPr>
          <a:xfrm>
            <a:off x="457200" y="274638"/>
            <a:ext cx="8229600" cy="5851525"/>
          </a:xfrm>
          <a:prstGeom prst="rect">
            <a:avLst/>
          </a:prstGeom>
        </p:spPr>
        <p:txBody>
          <a:bodyPr vert="horz"/>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7C46BC9-E16E-46E7-82AD-E4B694A03568}" type="datetimeFigureOut">
              <a:rPr lang="es-CL" smtClean="0"/>
              <a:pPr/>
              <a:t>10-09-2015</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7C46BC9-E16E-46E7-82AD-E4B694A03568}" type="datetimeFigureOut">
              <a:rPr lang="es-CL" smtClean="0"/>
              <a:pPr/>
              <a:t>10-09-2015</a:t>
            </a:fld>
            <a:endParaRPr lang="es-CL"/>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4AB7D4F-3386-449B-8C09-AFCE81BD5A0B}" type="slidenum">
              <a:rPr lang="es-CL" smtClean="0"/>
              <a:pPr/>
              <a:t>‹Nº›</a:t>
            </a:fld>
            <a:endParaRPr lang="es-CL"/>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s-ES" smtClean="0"/>
              <a:t>Haga clic para modificar el estilo de título del patrón</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7C46BC9-E16E-46E7-82AD-E4B694A03568}" type="datetimeFigureOut">
              <a:rPr lang="es-CL" smtClean="0"/>
              <a:pPr/>
              <a:t>10-09-2015</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7C46BC9-E16E-46E7-82AD-E4B694A03568}" type="datetimeFigureOut">
              <a:rPr lang="es-CL" smtClean="0"/>
              <a:pPr/>
              <a:t>10-09-2015</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47C46BC9-E16E-46E7-82AD-E4B694A03568}" type="datetimeFigureOut">
              <a:rPr lang="es-CL" smtClean="0"/>
              <a:pPr/>
              <a:t>10-09-2015</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47C46BC9-E16E-46E7-82AD-E4B694A03568}" type="datetimeFigureOut">
              <a:rPr lang="es-CL" smtClean="0"/>
              <a:pPr/>
              <a:t>10-09-2015</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34AB7D4F-3386-449B-8C09-AFCE81BD5A0B}" type="slidenum">
              <a:rPr lang="es-CL" smtClean="0"/>
              <a:pPr/>
              <a:t>‹Nº›</a:t>
            </a:fld>
            <a:endParaRPr lang="es-C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7C46BC9-E16E-46E7-82AD-E4B694A03568}" type="datetimeFigureOut">
              <a:rPr lang="es-CL" smtClean="0"/>
              <a:pPr/>
              <a:t>10-09-2015</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4AB7D4F-3386-449B-8C09-AFCE81BD5A0B}" type="slidenum">
              <a:rPr lang="es-CL" smtClean="0"/>
              <a:pPr/>
              <a:t>‹Nº›</a:t>
            </a:fld>
            <a:endParaRPr lang="es-CL"/>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s-ES" smtClean="0"/>
              <a:t>Haga clic para modificar el estilo de título del patrón</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5" name="Date Placeholder 4"/>
          <p:cNvSpPr>
            <a:spLocks noGrp="1"/>
          </p:cNvSpPr>
          <p:nvPr>
            <p:ph type="dt" sz="half" idx="10"/>
          </p:nvPr>
        </p:nvSpPr>
        <p:spPr/>
        <p:txBody>
          <a:bodyPr/>
          <a:lstStyle/>
          <a:p>
            <a:fld id="{47C46BC9-E16E-46E7-82AD-E4B694A03568}" type="datetimeFigureOut">
              <a:rPr lang="es-CL" smtClean="0"/>
              <a:pPr/>
              <a:t>10-09-2015</a:t>
            </a:fld>
            <a:endParaRPr lang="es-CL"/>
          </a:p>
        </p:txBody>
      </p:sp>
      <p:sp>
        <p:nvSpPr>
          <p:cNvPr id="7" name="Slide Number Placeholder 6"/>
          <p:cNvSpPr>
            <a:spLocks noGrp="1"/>
          </p:cNvSpPr>
          <p:nvPr>
            <p:ph type="sldNum" sz="quarter" idx="12"/>
          </p:nvPr>
        </p:nvSpPr>
        <p:spPr/>
        <p:txBody>
          <a:bodyPr/>
          <a:lstStyle/>
          <a:p>
            <a:fld id="{34AB7D4F-3386-449B-8C09-AFCE81BD5A0B}" type="slidenum">
              <a:rPr lang="es-CL" smtClean="0"/>
              <a:pPr/>
              <a:t>‹Nº›</a:t>
            </a:fld>
            <a:endParaRPr lang="es-CL"/>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s-CL"/>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s-ES" smtClean="0"/>
              <a:t>Haga clic para modificar el estilo de título del patrón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47C46BC9-E16E-46E7-82AD-E4B694A03568}" type="datetimeFigureOut">
              <a:rPr lang="es-CL" smtClean="0"/>
              <a:pPr/>
              <a:t>10-09-2015</a:t>
            </a:fld>
            <a:endParaRPr lang="es-C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s-C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34AB7D4F-3386-449B-8C09-AFCE81BD5A0B}" type="slidenum">
              <a:rPr lang="es-CL" smtClean="0"/>
              <a:pPr/>
              <a:t>‹Nº›</a:t>
            </a:fld>
            <a:endParaRPr lang="es-CL"/>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mailto:enrique.toutin@uac.cl"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4.png"/><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hyperlink" Target="../FOTOS-VIDEOS%20ROC/Deutz%20Engine.exe" TargetMode="Externa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wmf"/></Relationships>
</file>

<file path=ppt/slides/_rels/slide18.xml.rels><?xml version="1.0" encoding="UTF-8" standalone="yes"?>
<Relationships xmlns="http://schemas.openxmlformats.org/package/2006/relationships"><Relationship Id="rId3" Type="http://schemas.openxmlformats.org/officeDocument/2006/relationships/hyperlink" Target="../FOTOS-VIDEOS%20ROC/ROC-L8%20movimiento%20brazo.mpg"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wmf"/><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FOTOS-VIDEOS%20ROC/OILINJECTED.EXE" TargetMode="External"/><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FOTOS-VIDEOS%20ROC/COMPETICION%20DE%20PERFOS.mp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FOTOS-VIDEOS%20ROC/VIDEOS%20y%20FOTOS%20ROCL-8/operando%20en%20km%2015.MPG"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FOTOS-VIDEOS%20ROC/Servicio%20y%20Mantenimiento%20COP%2064%202%20y%20COP%2084%202%20L.mpg" TargetMode="External"/><Relationship Id="rId2" Type="http://schemas.openxmlformats.org/officeDocument/2006/relationships/image" Target="../media/image42.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FOTOS-VIDEOS%20ROC/VIDEOS1/POSICIONAMIENTO%20y%20ENPATE%20POZO.mpg" TargetMode="External"/><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hyperlink" Target="Presentations/Blasthole%20drill/DM-H2/DM-H2%20Jun%2002.ppt"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2.png"/><Relationship Id="rId1" Type="http://schemas.openxmlformats.org/officeDocument/2006/relationships/slideLayout" Target="../slideLayouts/slideLayout12.xml"/><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cl/url?sa=i&amp;rct=j&amp;q=&amp;esrc=s&amp;frm=1&amp;source=images&amp;cd=&amp;cad=rja&amp;docid=WT0c5t9dj9cUUM&amp;tbnid=iGakPbBycHrtUM:&amp;ved=0CAUQjRw&amp;url=http://www.minerasancristobal.com/es/como-lo-hacemos/tecnologia-y-su-enfoque/metodo-de-explotacion&amp;ei=HYEVUoKqF-GaiALdyYDABg&amp;bvm=bv.51156542,d.cGE&amp;psig=AFQjCNF4cfPsYg9J6YoUDGuxMQNBr6b3FQ&amp;ust=1377227331432685" TargetMode="Externa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www.cerroalto.cl/index.php?p=13&amp;f=2" TargetMode="External"/><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2.png"/><Relationship Id="rId1" Type="http://schemas.openxmlformats.org/officeDocument/2006/relationships/slideLayout" Target="../slideLayouts/slideLayout1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8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2.png"/><Relationship Id="rId1" Type="http://schemas.openxmlformats.org/officeDocument/2006/relationships/slideLayout" Target="../slideLayouts/slideLayout12.xml"/><Relationship Id="rId4" Type="http://schemas.openxmlformats.org/officeDocument/2006/relationships/image" Target="../media/image81.jpeg"/></Relationships>
</file>

<file path=ppt/slides/_rels/slide8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www.cerroalto.cl/index.php?p=13&amp;f=2" TargetMode="External"/><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6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62000" y="428604"/>
            <a:ext cx="7620000" cy="1071570"/>
          </a:xfrm>
        </p:spPr>
        <p:txBody>
          <a:bodyPr lIns="92075" tIns="46038" rIns="92075" bIns="46038" rtlCol="0">
            <a:normAutofit fontScale="90000"/>
          </a:bodyPr>
          <a:lstStyle/>
          <a:p>
            <a:pPr eaLnBrk="1" fontAlgn="auto" hangingPunct="1">
              <a:spcAft>
                <a:spcPts val="0"/>
              </a:spcAft>
              <a:defRPr/>
            </a:pPr>
            <a:r>
              <a:rPr lang="es-ES_tradnl" sz="2800" b="1" dirty="0" smtClean="0">
                <a:solidFill>
                  <a:srgbClr val="000099"/>
                </a:solidFill>
                <a:effectLst>
                  <a:outerShdw blurRad="38100" dist="38100" dir="2700000" algn="tl">
                    <a:srgbClr val="000000"/>
                  </a:outerShdw>
                </a:effectLst>
                <a:latin typeface="Arial Black" pitchFamily="34" charset="0"/>
              </a:rPr>
              <a:t>METODOS DE EXPLOTACION II</a:t>
            </a:r>
            <a:br>
              <a:rPr lang="es-ES_tradnl" sz="2800" b="1" dirty="0" smtClean="0">
                <a:solidFill>
                  <a:srgbClr val="000099"/>
                </a:solidFill>
                <a:effectLst>
                  <a:outerShdw blurRad="38100" dist="38100" dir="2700000" algn="tl">
                    <a:srgbClr val="000000"/>
                  </a:outerShdw>
                </a:effectLst>
                <a:latin typeface="Arial Black" pitchFamily="34" charset="0"/>
              </a:rPr>
            </a:br>
            <a:r>
              <a:rPr lang="es-ES_tradnl" sz="2200" b="1" dirty="0" smtClean="0">
                <a:solidFill>
                  <a:srgbClr val="000099"/>
                </a:solidFill>
                <a:effectLst>
                  <a:outerShdw blurRad="38100" dist="38100" dir="2700000" algn="tl">
                    <a:srgbClr val="000000"/>
                  </a:outerShdw>
                </a:effectLst>
                <a:latin typeface="Arial Black" pitchFamily="34" charset="0"/>
              </a:rPr>
              <a:t>UNIDAD </a:t>
            </a:r>
            <a:r>
              <a:rPr lang="es-ES_tradnl" sz="2200" b="1" dirty="0" err="1" smtClean="0">
                <a:solidFill>
                  <a:srgbClr val="000099"/>
                </a:solidFill>
                <a:effectLst>
                  <a:outerShdw blurRad="38100" dist="38100" dir="2700000" algn="tl">
                    <a:srgbClr val="000000"/>
                  </a:outerShdw>
                </a:effectLst>
                <a:latin typeface="Arial Black" pitchFamily="34" charset="0"/>
              </a:rPr>
              <a:t>iII</a:t>
            </a:r>
            <a:r>
              <a:rPr lang="es-ES_tradnl" sz="2200" b="1" dirty="0" smtClean="0">
                <a:solidFill>
                  <a:srgbClr val="000099"/>
                </a:solidFill>
                <a:effectLst>
                  <a:outerShdw blurRad="38100" dist="38100" dir="2700000" algn="tl">
                    <a:srgbClr val="000000"/>
                  </a:outerShdw>
                </a:effectLst>
                <a:latin typeface="Arial Black" pitchFamily="34" charset="0"/>
              </a:rPr>
              <a:t>: procesos de OPERACIÓN Y MANTENIMIENTO</a:t>
            </a:r>
          </a:p>
        </p:txBody>
      </p:sp>
      <p:sp>
        <p:nvSpPr>
          <p:cNvPr id="2051" name="Rectangle 3"/>
          <p:cNvSpPr>
            <a:spLocks noChangeArrowheads="1"/>
          </p:cNvSpPr>
          <p:nvPr/>
        </p:nvSpPr>
        <p:spPr bwMode="auto">
          <a:xfrm>
            <a:off x="1524000" y="5281636"/>
            <a:ext cx="6248400" cy="1504950"/>
          </a:xfrm>
          <a:prstGeom prst="rect">
            <a:avLst/>
          </a:prstGeom>
          <a:noFill/>
          <a:ln w="9525">
            <a:noFill/>
            <a:miter lim="800000"/>
            <a:headEnd/>
            <a:tailEnd/>
          </a:ln>
        </p:spPr>
        <p:txBody>
          <a:bodyPr lIns="92075" tIns="46038" rIns="92075" bIns="46038">
            <a:spAutoFit/>
          </a:bodyPr>
          <a:lstStyle/>
          <a:p>
            <a:pPr marL="381000" indent="-381000" algn="ctr" eaLnBrk="0" hangingPunct="0">
              <a:lnSpc>
                <a:spcPct val="170000"/>
              </a:lnSpc>
              <a:buClr>
                <a:srgbClr val="FF0000"/>
              </a:buClr>
              <a:buSzPct val="120000"/>
            </a:pPr>
            <a:r>
              <a:rPr lang="es-ES_tradnl" sz="1800" b="1" dirty="0">
                <a:solidFill>
                  <a:srgbClr val="000099"/>
                </a:solidFill>
                <a:latin typeface="Arial" charset="0"/>
              </a:rPr>
              <a:t>MAURICIO BELMONTE LERMA</a:t>
            </a:r>
          </a:p>
          <a:p>
            <a:pPr marL="381000" indent="-381000" algn="ctr" eaLnBrk="0" hangingPunct="0">
              <a:lnSpc>
                <a:spcPct val="170000"/>
              </a:lnSpc>
              <a:buClr>
                <a:srgbClr val="FF0000"/>
              </a:buClr>
              <a:buSzPct val="120000"/>
            </a:pPr>
            <a:r>
              <a:rPr lang="es-ES_tradnl" sz="1800" b="1" dirty="0">
                <a:solidFill>
                  <a:srgbClr val="000099"/>
                </a:solidFill>
                <a:latin typeface="Arial" charset="0"/>
              </a:rPr>
              <a:t>INGENIERO </a:t>
            </a:r>
            <a:r>
              <a:rPr lang="es-ES_tradnl" sz="1800" b="1" dirty="0" smtClean="0">
                <a:solidFill>
                  <a:srgbClr val="000099"/>
                </a:solidFill>
                <a:latin typeface="Arial" charset="0"/>
              </a:rPr>
              <a:t> DE  MINAS</a:t>
            </a:r>
            <a:endParaRPr lang="es-ES_tradnl" sz="1800" b="1" dirty="0">
              <a:solidFill>
                <a:srgbClr val="000099"/>
              </a:solidFill>
              <a:latin typeface="Arial" charset="0"/>
            </a:endParaRPr>
          </a:p>
          <a:p>
            <a:pPr marL="381000" indent="-381000" algn="ctr" eaLnBrk="0" hangingPunct="0">
              <a:lnSpc>
                <a:spcPct val="170000"/>
              </a:lnSpc>
              <a:buClr>
                <a:srgbClr val="FF0000"/>
              </a:buClr>
              <a:buSzPct val="120000"/>
            </a:pPr>
            <a:r>
              <a:rPr lang="es-ES_tradnl" sz="1800" b="1" dirty="0">
                <a:solidFill>
                  <a:srgbClr val="000099"/>
                </a:solidFill>
                <a:latin typeface="Arial" charset="0"/>
              </a:rPr>
              <a:t>EMAIL</a:t>
            </a:r>
            <a:r>
              <a:rPr lang="es-ES_tradnl" sz="1800" b="1">
                <a:solidFill>
                  <a:srgbClr val="000099"/>
                </a:solidFill>
                <a:latin typeface="Arial" charset="0"/>
              </a:rPr>
              <a:t>: </a:t>
            </a:r>
            <a:r>
              <a:rPr lang="es-ES_tradnl" sz="1800" b="1" smtClean="0">
                <a:solidFill>
                  <a:srgbClr val="000099"/>
                </a:solidFill>
                <a:latin typeface="Arial" charset="0"/>
              </a:rPr>
              <a:t>mr_belmonte</a:t>
            </a:r>
            <a:r>
              <a:rPr lang="es-ES_tradnl" sz="1800" b="1" smtClean="0">
                <a:solidFill>
                  <a:srgbClr val="000099"/>
                </a:solidFill>
                <a:latin typeface="Arial" charset="0"/>
                <a:hlinkClick r:id="rId2"/>
              </a:rPr>
              <a:t>@hotmail.com</a:t>
            </a:r>
            <a:endParaRPr lang="es-ES_tradnl" sz="1800" b="1" dirty="0">
              <a:solidFill>
                <a:srgbClr val="000099"/>
              </a:solidFill>
              <a:latin typeface="Arial" charset="0"/>
            </a:endParaRPr>
          </a:p>
        </p:txBody>
      </p:sp>
      <p:pic>
        <p:nvPicPr>
          <p:cNvPr id="2052" name="Picture 5"/>
          <p:cNvPicPr>
            <a:picLocks noChangeAspect="1" noChangeArrowheads="1"/>
          </p:cNvPicPr>
          <p:nvPr/>
        </p:nvPicPr>
        <p:blipFill>
          <a:blip r:embed="rId3" cstate="print"/>
          <a:srcRect/>
          <a:stretch>
            <a:fillRect/>
          </a:stretch>
        </p:blipFill>
        <p:spPr bwMode="auto">
          <a:xfrm>
            <a:off x="857250" y="1643075"/>
            <a:ext cx="7215188" cy="3643313"/>
          </a:xfrm>
          <a:prstGeom prst="rect">
            <a:avLst/>
          </a:prstGeom>
          <a:noFill/>
          <a:ln w="12700">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395288" y="55563"/>
            <a:ext cx="8388350" cy="6469062"/>
          </a:xfrm>
          <a:prstGeom prst="rect">
            <a:avLst/>
          </a:prstGeom>
          <a:noFill/>
          <a:ln w="9525">
            <a:noFill/>
            <a:miter lim="800000"/>
            <a:headEnd/>
            <a:tailEnd/>
          </a:ln>
        </p:spPr>
      </p:pic>
      <p:sp>
        <p:nvSpPr>
          <p:cNvPr id="130051" name="WordArt 3"/>
          <p:cNvSpPr>
            <a:spLocks noChangeArrowheads="1" noChangeShapeType="1" noTextEdit="1"/>
          </p:cNvSpPr>
          <p:nvPr/>
        </p:nvSpPr>
        <p:spPr bwMode="auto">
          <a:xfrm>
            <a:off x="1763713" y="1773238"/>
            <a:ext cx="5567362" cy="1871662"/>
          </a:xfrm>
          <a:prstGeom prst="rect">
            <a:avLst/>
          </a:prstGeom>
        </p:spPr>
        <p:txBody>
          <a:bodyPr wrap="none" fromWordArt="1">
            <a:prstTxWarp prst="textPlain">
              <a:avLst>
                <a:gd name="adj" fmla="val 50000"/>
              </a:avLst>
            </a:prstTxWarp>
          </a:bodyPr>
          <a:lstStyle/>
          <a:p>
            <a:pPr algn="ctr"/>
            <a:r>
              <a:rPr lang="es-CL" sz="3600" kern="10">
                <a:ln w="9525">
                  <a:solidFill>
                    <a:srgbClr val="FF0000"/>
                  </a:solidFill>
                  <a:round/>
                  <a:headEnd/>
                  <a:tailEnd/>
                </a:ln>
                <a:solidFill>
                  <a:schemeClr val="bg1"/>
                </a:solidFill>
                <a:latin typeface="Arial Black"/>
              </a:rPr>
              <a:t>PERFORADORA  </a:t>
            </a:r>
          </a:p>
          <a:p>
            <a:pPr algn="ctr"/>
            <a:r>
              <a:rPr lang="es-CL" sz="3600" kern="10">
                <a:ln w="9525">
                  <a:solidFill>
                    <a:srgbClr val="FF0000"/>
                  </a:solidFill>
                  <a:round/>
                  <a:headEnd/>
                  <a:tailEnd/>
                </a:ln>
                <a:solidFill>
                  <a:schemeClr val="bg1"/>
                </a:solidFill>
                <a:latin typeface="Arial Black"/>
              </a:rPr>
              <a:t>ROC L-8 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fade">
                                      <p:cBhvr>
                                        <p:cTn id="7" dur="2000"/>
                                        <p:tgtEl>
                                          <p:spTgt spid="130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84996" name="Rectangle 4"/>
          <p:cNvSpPr>
            <a:spLocks noChangeArrowheads="1"/>
          </p:cNvSpPr>
          <p:nvPr/>
        </p:nvSpPr>
        <p:spPr bwMode="auto">
          <a:xfrm>
            <a:off x="461963" y="1624013"/>
            <a:ext cx="8383587" cy="4821237"/>
          </a:xfrm>
          <a:prstGeom prst="rect">
            <a:avLst/>
          </a:prstGeom>
          <a:noFill/>
          <a:ln w="9525">
            <a:noFill/>
            <a:miter lim="800000"/>
            <a:headEnd/>
            <a:tailEnd/>
          </a:ln>
        </p:spPr>
        <p:txBody>
          <a:bodyPr/>
          <a:lstStyle/>
          <a:p>
            <a:pPr marL="609600" indent="-609600">
              <a:lnSpc>
                <a:spcPct val="170000"/>
              </a:lnSpc>
              <a:spcBef>
                <a:spcPct val="20000"/>
              </a:spcBef>
            </a:pPr>
            <a:r>
              <a:rPr lang="es-CL" sz="1800" u="none"/>
              <a:t>NIVELANDO LA PERFORADORA:</a:t>
            </a:r>
          </a:p>
          <a:p>
            <a:pPr marL="609600" indent="-609600">
              <a:lnSpc>
                <a:spcPct val="170000"/>
              </a:lnSpc>
              <a:spcBef>
                <a:spcPct val="20000"/>
              </a:spcBef>
              <a:buFont typeface="Wingdings" pitchFamily="2" charset="2"/>
              <a:buNone/>
            </a:pPr>
            <a:endParaRPr lang="es-CL" sz="1800" u="none"/>
          </a:p>
        </p:txBody>
      </p:sp>
      <p:sp>
        <p:nvSpPr>
          <p:cNvPr id="84997" name="Rectangle 5"/>
          <p:cNvSpPr>
            <a:spLocks noChangeArrowheads="1"/>
          </p:cNvSpPr>
          <p:nvPr/>
        </p:nvSpPr>
        <p:spPr bwMode="auto">
          <a:xfrm>
            <a:off x="457200" y="909638"/>
            <a:ext cx="8229600" cy="561975"/>
          </a:xfrm>
          <a:prstGeom prst="rect">
            <a:avLst/>
          </a:prstGeom>
          <a:noFill/>
          <a:ln w="9525">
            <a:noFill/>
            <a:miter lim="800000"/>
            <a:headEnd/>
            <a:tailEnd/>
          </a:ln>
        </p:spPr>
        <p:txBody>
          <a:bodyPr/>
          <a:lstStyle/>
          <a:p>
            <a:pPr algn="ctr"/>
            <a:r>
              <a:rPr lang="es-CL" sz="2000" b="1" u="none" dirty="0">
                <a:solidFill>
                  <a:schemeClr val="tx2"/>
                </a:solidFill>
              </a:rPr>
              <a:t>INSTRUCCIONES DE OPERACIÓN </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pic>
        <p:nvPicPr>
          <p:cNvPr id="84998" name="Picture 7"/>
          <p:cNvPicPr>
            <a:picLocks noChangeAspect="1" noChangeArrowheads="1"/>
          </p:cNvPicPr>
          <p:nvPr/>
        </p:nvPicPr>
        <p:blipFill>
          <a:blip r:embed="rId3" cstate="print"/>
          <a:srcRect/>
          <a:stretch>
            <a:fillRect/>
          </a:stretch>
        </p:blipFill>
        <p:spPr bwMode="auto">
          <a:xfrm>
            <a:off x="1046163" y="2119313"/>
            <a:ext cx="7037387" cy="4351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86020" name="Rectangle 4"/>
          <p:cNvSpPr>
            <a:spLocks noChangeArrowheads="1"/>
          </p:cNvSpPr>
          <p:nvPr/>
        </p:nvSpPr>
        <p:spPr bwMode="auto">
          <a:xfrm>
            <a:off x="461963" y="1624013"/>
            <a:ext cx="8383587" cy="4821237"/>
          </a:xfrm>
          <a:prstGeom prst="rect">
            <a:avLst/>
          </a:prstGeom>
          <a:noFill/>
          <a:ln w="9525">
            <a:noFill/>
            <a:miter lim="800000"/>
            <a:headEnd/>
            <a:tailEnd/>
          </a:ln>
        </p:spPr>
        <p:txBody>
          <a:bodyPr/>
          <a:lstStyle/>
          <a:p>
            <a:pPr marL="609600" indent="-609600">
              <a:lnSpc>
                <a:spcPct val="170000"/>
              </a:lnSpc>
              <a:spcBef>
                <a:spcPct val="20000"/>
              </a:spcBef>
            </a:pPr>
            <a:r>
              <a:rPr lang="es-CL" sz="1800" u="none"/>
              <a:t>NIVELANDO LA PERFORADORA:</a:t>
            </a:r>
          </a:p>
          <a:p>
            <a:pPr marL="609600" indent="-609600">
              <a:lnSpc>
                <a:spcPct val="170000"/>
              </a:lnSpc>
              <a:spcBef>
                <a:spcPct val="20000"/>
              </a:spcBef>
              <a:buFont typeface="Wingdings" pitchFamily="2" charset="2"/>
              <a:buChar char="Ø"/>
            </a:pPr>
            <a:r>
              <a:rPr lang="es-CL" sz="1800" u="none"/>
              <a:t>Levante primero el punto mas bajo de la máquina</a:t>
            </a:r>
          </a:p>
          <a:p>
            <a:pPr marL="609600" indent="-609600">
              <a:lnSpc>
                <a:spcPct val="170000"/>
              </a:lnSpc>
              <a:spcBef>
                <a:spcPct val="20000"/>
              </a:spcBef>
              <a:buFont typeface="Wingdings" pitchFamily="2" charset="2"/>
              <a:buChar char="Ø"/>
            </a:pPr>
            <a:r>
              <a:rPr lang="es-CL" sz="1800" u="none"/>
              <a:t>Nivele de acuerdo a lo que le indique la burbuja virtual</a:t>
            </a:r>
          </a:p>
          <a:p>
            <a:pPr marL="609600" indent="-609600">
              <a:lnSpc>
                <a:spcPct val="170000"/>
              </a:lnSpc>
              <a:spcBef>
                <a:spcPct val="20000"/>
              </a:spcBef>
              <a:buFont typeface="Wingdings" pitchFamily="2" charset="2"/>
              <a:buNone/>
            </a:pPr>
            <a:endParaRPr lang="es-CL" sz="1800" u="none"/>
          </a:p>
          <a:p>
            <a:pPr marL="609600" indent="-609600">
              <a:lnSpc>
                <a:spcPct val="170000"/>
              </a:lnSpc>
              <a:spcBef>
                <a:spcPct val="20000"/>
              </a:spcBef>
              <a:buFont typeface="Wingdings" pitchFamily="2" charset="2"/>
              <a:buNone/>
            </a:pPr>
            <a:endParaRPr lang="es-CL" sz="1800" u="none"/>
          </a:p>
        </p:txBody>
      </p:sp>
      <p:sp>
        <p:nvSpPr>
          <p:cNvPr id="86021" name="Rectangle 5"/>
          <p:cNvSpPr>
            <a:spLocks noChangeArrowheads="1"/>
          </p:cNvSpPr>
          <p:nvPr/>
        </p:nvSpPr>
        <p:spPr bwMode="auto">
          <a:xfrm>
            <a:off x="457200" y="909638"/>
            <a:ext cx="8229600" cy="561975"/>
          </a:xfrm>
          <a:prstGeom prst="rect">
            <a:avLst/>
          </a:prstGeom>
          <a:noFill/>
          <a:ln w="9525">
            <a:noFill/>
            <a:miter lim="800000"/>
            <a:headEnd/>
            <a:tailEnd/>
          </a:ln>
        </p:spPr>
        <p:txBody>
          <a:bodyPr/>
          <a:lstStyle/>
          <a:p>
            <a:pPr algn="ctr"/>
            <a:r>
              <a:rPr lang="es-CL" sz="2000" b="1" u="none" dirty="0">
                <a:solidFill>
                  <a:schemeClr val="tx2"/>
                </a:solidFill>
              </a:rPr>
              <a:t>INSTRUCCIONES DE OPERACIÓN </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pic>
        <p:nvPicPr>
          <p:cNvPr id="86022" name="Picture 7"/>
          <p:cNvPicPr>
            <a:picLocks noChangeAspect="1" noChangeArrowheads="1"/>
          </p:cNvPicPr>
          <p:nvPr/>
        </p:nvPicPr>
        <p:blipFill>
          <a:blip r:embed="rId3" cstate="print"/>
          <a:srcRect/>
          <a:stretch>
            <a:fillRect/>
          </a:stretch>
        </p:blipFill>
        <p:spPr bwMode="auto">
          <a:xfrm>
            <a:off x="455613" y="3429000"/>
            <a:ext cx="8688387" cy="2054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87044" name="Rectangle 4"/>
          <p:cNvSpPr>
            <a:spLocks noChangeArrowheads="1"/>
          </p:cNvSpPr>
          <p:nvPr/>
        </p:nvSpPr>
        <p:spPr bwMode="auto">
          <a:xfrm>
            <a:off x="461963" y="1624013"/>
            <a:ext cx="8383587" cy="4821237"/>
          </a:xfrm>
          <a:prstGeom prst="rect">
            <a:avLst/>
          </a:prstGeom>
          <a:noFill/>
          <a:ln w="9525">
            <a:noFill/>
            <a:miter lim="800000"/>
            <a:headEnd/>
            <a:tailEnd/>
          </a:ln>
        </p:spPr>
        <p:txBody>
          <a:bodyPr/>
          <a:lstStyle/>
          <a:p>
            <a:pPr marL="609600" indent="-609600">
              <a:lnSpc>
                <a:spcPct val="170000"/>
              </a:lnSpc>
              <a:spcBef>
                <a:spcPct val="20000"/>
              </a:spcBef>
            </a:pPr>
            <a:r>
              <a:rPr lang="es-CL" sz="1800" b="1" u="none" dirty="0"/>
              <a:t>LEVANTANDO LA TORRE DE LA PERFORADORA:</a:t>
            </a:r>
          </a:p>
          <a:p>
            <a:pPr marL="609600" indent="-609600">
              <a:lnSpc>
                <a:spcPct val="170000"/>
              </a:lnSpc>
              <a:spcBef>
                <a:spcPct val="20000"/>
              </a:spcBef>
            </a:pPr>
            <a:endParaRPr lang="es-CL" sz="1800" u="none" dirty="0"/>
          </a:p>
          <a:p>
            <a:pPr marL="609600" indent="-609600">
              <a:lnSpc>
                <a:spcPct val="170000"/>
              </a:lnSpc>
              <a:spcBef>
                <a:spcPct val="20000"/>
              </a:spcBef>
              <a:buFont typeface="Wingdings" pitchFamily="2" charset="2"/>
              <a:buNone/>
            </a:pPr>
            <a:endParaRPr lang="es-CL" sz="1800" u="none" dirty="0"/>
          </a:p>
        </p:txBody>
      </p:sp>
      <p:sp>
        <p:nvSpPr>
          <p:cNvPr id="87045" name="Rectangle 5"/>
          <p:cNvSpPr>
            <a:spLocks noChangeArrowheads="1"/>
          </p:cNvSpPr>
          <p:nvPr/>
        </p:nvSpPr>
        <p:spPr bwMode="auto">
          <a:xfrm>
            <a:off x="457200" y="909638"/>
            <a:ext cx="8229600" cy="561975"/>
          </a:xfrm>
          <a:prstGeom prst="rect">
            <a:avLst/>
          </a:prstGeom>
          <a:noFill/>
          <a:ln w="9525">
            <a:noFill/>
            <a:miter lim="800000"/>
            <a:headEnd/>
            <a:tailEnd/>
          </a:ln>
        </p:spPr>
        <p:txBody>
          <a:bodyPr/>
          <a:lstStyle/>
          <a:p>
            <a:pPr algn="ctr"/>
            <a:r>
              <a:rPr lang="es-CL" sz="2000" b="1" u="none" dirty="0">
                <a:solidFill>
                  <a:schemeClr val="tx2"/>
                </a:solidFill>
              </a:rPr>
              <a:t>INSTRUCCIONES DE OPERACIÓN </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pic>
        <p:nvPicPr>
          <p:cNvPr id="87046" name="Picture 7"/>
          <p:cNvPicPr>
            <a:picLocks noChangeAspect="1" noChangeArrowheads="1"/>
          </p:cNvPicPr>
          <p:nvPr/>
        </p:nvPicPr>
        <p:blipFill>
          <a:blip r:embed="rId3" cstate="print"/>
          <a:srcRect/>
          <a:stretch>
            <a:fillRect/>
          </a:stretch>
        </p:blipFill>
        <p:spPr bwMode="auto">
          <a:xfrm>
            <a:off x="158750" y="2151063"/>
            <a:ext cx="8826500" cy="4078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mividavale+"/>
          <p:cNvPicPr>
            <a:picLocks noChangeAspect="1" noChangeArrowheads="1"/>
          </p:cNvPicPr>
          <p:nvPr/>
        </p:nvPicPr>
        <p:blipFill>
          <a:blip r:embed="rId3" cstate="print"/>
          <a:srcRect/>
          <a:stretch>
            <a:fillRect/>
          </a:stretch>
        </p:blipFill>
        <p:spPr bwMode="auto">
          <a:xfrm>
            <a:off x="230188" y="6284913"/>
            <a:ext cx="735012" cy="306387"/>
          </a:xfrm>
          <a:prstGeom prst="rect">
            <a:avLst/>
          </a:prstGeom>
          <a:noFill/>
          <a:ln w="9525">
            <a:noFill/>
            <a:miter lim="800000"/>
            <a:headEnd/>
            <a:tailEnd/>
          </a:ln>
        </p:spPr>
      </p:pic>
      <p:sp>
        <p:nvSpPr>
          <p:cNvPr id="686083" name="WordArt 3"/>
          <p:cNvSpPr>
            <a:spLocks noChangeArrowheads="1" noChangeShapeType="1" noTextEdit="1"/>
          </p:cNvSpPr>
          <p:nvPr/>
        </p:nvSpPr>
        <p:spPr bwMode="auto">
          <a:xfrm>
            <a:off x="1238250" y="2636838"/>
            <a:ext cx="6667500" cy="1457325"/>
          </a:xfrm>
          <a:prstGeom prst="rect">
            <a:avLst/>
          </a:prstGeom>
        </p:spPr>
        <p:txBody>
          <a:bodyPr wrap="none" fromWordArt="1">
            <a:prstTxWarp prst="textSlantUp">
              <a:avLst>
                <a:gd name="adj" fmla="val 55556"/>
              </a:avLst>
            </a:prstTxWarp>
          </a:bodyPr>
          <a:lstStyle/>
          <a:p>
            <a:pPr algn="ctr">
              <a:defRPr/>
            </a:pPr>
            <a:r>
              <a:rPr lang="es-CL" sz="3600" kern="10" dirty="0">
                <a:ln w="9525">
                  <a:solidFill>
                    <a:srgbClr val="000000"/>
                  </a:solidFill>
                  <a:round/>
                  <a:headEnd/>
                  <a:tailEnd/>
                </a:ln>
                <a:solidFill>
                  <a:srgbClr val="000000"/>
                </a:solidFill>
                <a:latin typeface="Arial Black"/>
              </a:rPr>
              <a:t>VELOCIDAD DE BARRIDO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686083"/>
                                        </p:tgtEl>
                                        <p:attrNameLst>
                                          <p:attrName>style.visibility</p:attrName>
                                        </p:attrNameLst>
                                      </p:cBhvr>
                                      <p:to>
                                        <p:strVal val="visible"/>
                                      </p:to>
                                    </p:set>
                                    <p:anim calcmode="discrete" valueType="clr">
                                      <p:cBhvr override="childStyle">
                                        <p:cTn id="7" dur="80"/>
                                        <p:tgtEl>
                                          <p:spTgt spid="68608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86083"/>
                                        </p:tgtEl>
                                        <p:attrNameLst>
                                          <p:attrName>fillcolor</p:attrName>
                                        </p:attrNameLst>
                                      </p:cBhvr>
                                      <p:tavLst>
                                        <p:tav tm="0">
                                          <p:val>
                                            <p:clrVal>
                                              <a:schemeClr val="accent2"/>
                                            </p:clrVal>
                                          </p:val>
                                        </p:tav>
                                        <p:tav tm="50000">
                                          <p:val>
                                            <p:clrVal>
                                              <a:schemeClr val="hlink"/>
                                            </p:clrVal>
                                          </p:val>
                                        </p:tav>
                                      </p:tavLst>
                                    </p:anim>
                                    <p:set>
                                      <p:cBhvr>
                                        <p:cTn id="9" dur="80"/>
                                        <p:tgtEl>
                                          <p:spTgt spid="68608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pic>
        <p:nvPicPr>
          <p:cNvPr id="89091" name="Picture 2"/>
          <p:cNvPicPr>
            <a:picLocks noChangeAspect="1" noChangeArrowheads="1"/>
          </p:cNvPicPr>
          <p:nvPr/>
        </p:nvPicPr>
        <p:blipFill>
          <a:blip r:embed="rId3" cstate="print"/>
          <a:srcRect/>
          <a:stretch>
            <a:fillRect/>
          </a:stretch>
        </p:blipFill>
        <p:spPr bwMode="auto">
          <a:xfrm>
            <a:off x="2614613" y="1514475"/>
            <a:ext cx="3914775" cy="5114925"/>
          </a:xfrm>
          <a:prstGeom prst="rect">
            <a:avLst/>
          </a:prstGeom>
          <a:noFill/>
          <a:ln w="9525">
            <a:noFill/>
            <a:miter lim="800000"/>
            <a:headEnd/>
            <a:tailEnd/>
          </a:ln>
        </p:spPr>
      </p:pic>
      <p:sp>
        <p:nvSpPr>
          <p:cNvPr id="5" name="4 Rectángulo"/>
          <p:cNvSpPr/>
          <p:nvPr/>
        </p:nvSpPr>
        <p:spPr>
          <a:xfrm>
            <a:off x="1454198" y="2967334"/>
            <a:ext cx="6235617" cy="1446550"/>
          </a:xfrm>
          <a:prstGeom prst="rect">
            <a:avLst/>
          </a:prstGeom>
          <a:noFill/>
          <a:effectLst>
            <a:glow rad="139700">
              <a:schemeClr val="accent1">
                <a:satMod val="175000"/>
                <a:alpha val="40000"/>
              </a:schemeClr>
            </a:glow>
          </a:effectLst>
        </p:spPr>
        <p:txBody>
          <a:bodyPr spcFirstLastPara="1">
            <a:prstTxWarp prst="textArchUp">
              <a:avLst/>
            </a:prstTxWarp>
            <a:spAutoFit/>
          </a:bodyPr>
          <a:lstStyle/>
          <a:p>
            <a:pPr algn="ctr">
              <a:defRPr/>
            </a:pPr>
            <a:r>
              <a:rPr lang="es-ES"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pitchFamily="18" charset="0"/>
              </a:rPr>
              <a:t>PULL-DOWN – ROTACION </a:t>
            </a:r>
          </a:p>
          <a:p>
            <a:pPr algn="ctr">
              <a:defRPr/>
            </a:pPr>
            <a:r>
              <a:rPr lang="es-ES"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pitchFamily="18" charset="0"/>
              </a:rPr>
              <a:t> BARRIDO</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91139" name="2 Rectángulo"/>
          <p:cNvSpPr>
            <a:spLocks noChangeArrowheads="1"/>
          </p:cNvSpPr>
          <p:nvPr/>
        </p:nvSpPr>
        <p:spPr bwMode="auto">
          <a:xfrm>
            <a:off x="1752600" y="1444625"/>
            <a:ext cx="5562600" cy="3538538"/>
          </a:xfrm>
          <a:prstGeom prst="rect">
            <a:avLst/>
          </a:prstGeom>
          <a:noFill/>
          <a:ln w="9525">
            <a:noFill/>
            <a:miter lim="800000"/>
            <a:headEnd/>
            <a:tailEnd/>
          </a:ln>
        </p:spPr>
        <p:txBody>
          <a:bodyPr>
            <a:spAutoFit/>
          </a:bodyPr>
          <a:lstStyle/>
          <a:p>
            <a:r>
              <a:rPr lang="es-CL" sz="2400" b="1"/>
              <a:t>VELOCIDAD DE BARRIDO</a:t>
            </a:r>
          </a:p>
          <a:p>
            <a:endParaRPr lang="es-CL" sz="2800" b="1"/>
          </a:p>
          <a:p>
            <a:pPr>
              <a:buFont typeface="Wingdings" pitchFamily="2" charset="2"/>
              <a:buChar char="Ø"/>
            </a:pPr>
            <a:r>
              <a:rPr lang="es-CL" sz="2800"/>
              <a:t> Es la velocidad de aire necesario para expulsar los recortes desde el fondo del pozo a la superficie,  a través del anillo (área anular) formada por la pared del pozo y el diámetro de la barra.</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92163" name="2 Rectángulo"/>
          <p:cNvSpPr>
            <a:spLocks noChangeArrowheads="1"/>
          </p:cNvSpPr>
          <p:nvPr/>
        </p:nvSpPr>
        <p:spPr bwMode="auto">
          <a:xfrm>
            <a:off x="2286000" y="990600"/>
            <a:ext cx="4572000" cy="1754188"/>
          </a:xfrm>
          <a:prstGeom prst="rect">
            <a:avLst/>
          </a:prstGeom>
          <a:noFill/>
          <a:ln w="9525">
            <a:noFill/>
            <a:miter lim="800000"/>
            <a:headEnd/>
            <a:tailEnd/>
          </a:ln>
        </p:spPr>
        <p:txBody>
          <a:bodyPr>
            <a:spAutoFit/>
          </a:bodyPr>
          <a:lstStyle/>
          <a:p>
            <a:r>
              <a:rPr lang="es-CL" sz="2400" b="1"/>
              <a:t>Área anular</a:t>
            </a:r>
          </a:p>
          <a:p>
            <a:pPr>
              <a:buFont typeface="Wingdings" pitchFamily="2" charset="2"/>
              <a:buChar char="Ø"/>
            </a:pPr>
            <a:r>
              <a:rPr lang="es-CL"/>
              <a:t>Espacio anular: es el área que</a:t>
            </a:r>
          </a:p>
          <a:p>
            <a:r>
              <a:rPr lang="es-CL"/>
              <a:t>se genera entre el diámetro de</a:t>
            </a:r>
          </a:p>
          <a:p>
            <a:r>
              <a:rPr lang="es-CL"/>
              <a:t>la perforación o broca y el</a:t>
            </a:r>
          </a:p>
          <a:p>
            <a:r>
              <a:rPr lang="es-CL"/>
              <a:t>diámetro de la barra</a:t>
            </a:r>
          </a:p>
        </p:txBody>
      </p:sp>
      <p:pic>
        <p:nvPicPr>
          <p:cNvPr id="92164" name="Picture 2"/>
          <p:cNvPicPr>
            <a:picLocks noChangeAspect="1" noChangeArrowheads="1"/>
          </p:cNvPicPr>
          <p:nvPr/>
        </p:nvPicPr>
        <p:blipFill>
          <a:blip r:embed="rId3" cstate="print"/>
          <a:srcRect/>
          <a:stretch>
            <a:fillRect/>
          </a:stretch>
        </p:blipFill>
        <p:spPr bwMode="auto">
          <a:xfrm>
            <a:off x="2286000" y="2667000"/>
            <a:ext cx="3843338" cy="3943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93187" name="3 Rectángulo"/>
          <p:cNvSpPr>
            <a:spLocks noChangeArrowheads="1"/>
          </p:cNvSpPr>
          <p:nvPr/>
        </p:nvSpPr>
        <p:spPr bwMode="auto">
          <a:xfrm>
            <a:off x="2895600" y="914400"/>
            <a:ext cx="3332163" cy="461963"/>
          </a:xfrm>
          <a:prstGeom prst="rect">
            <a:avLst/>
          </a:prstGeom>
          <a:noFill/>
          <a:ln w="9525">
            <a:noFill/>
            <a:miter lim="800000"/>
            <a:headEnd/>
            <a:tailEnd/>
          </a:ln>
        </p:spPr>
        <p:txBody>
          <a:bodyPr wrap="none">
            <a:spAutoFit/>
          </a:bodyPr>
          <a:lstStyle/>
          <a:p>
            <a:r>
              <a:rPr lang="es-CL" sz="2400" b="1"/>
              <a:t>VELOCIDAD DE BARRIDO</a:t>
            </a:r>
            <a:endParaRPr lang="es-CL" sz="2400"/>
          </a:p>
        </p:txBody>
      </p:sp>
      <p:sp>
        <p:nvSpPr>
          <p:cNvPr id="93188" name="4 Rectángulo"/>
          <p:cNvSpPr>
            <a:spLocks noChangeArrowheads="1"/>
          </p:cNvSpPr>
          <p:nvPr/>
        </p:nvSpPr>
        <p:spPr bwMode="auto">
          <a:xfrm>
            <a:off x="1143000" y="1720850"/>
            <a:ext cx="6858000" cy="3786188"/>
          </a:xfrm>
          <a:prstGeom prst="rect">
            <a:avLst/>
          </a:prstGeom>
          <a:noFill/>
          <a:ln w="9525">
            <a:noFill/>
            <a:miter lim="800000"/>
            <a:headEnd/>
            <a:tailEnd/>
          </a:ln>
        </p:spPr>
        <p:txBody>
          <a:bodyPr>
            <a:spAutoFit/>
          </a:bodyPr>
          <a:lstStyle/>
          <a:p>
            <a:pPr>
              <a:buFont typeface="Wingdings" pitchFamily="2" charset="2"/>
              <a:buChar char="Ø"/>
            </a:pPr>
            <a:r>
              <a:rPr lang="es-CL" sz="2400"/>
              <a:t>  El aumento del área anular se traduce en menor velocidad de barrido</a:t>
            </a:r>
          </a:p>
          <a:p>
            <a:pPr>
              <a:buFont typeface="Wingdings" pitchFamily="2" charset="2"/>
              <a:buChar char="Ø"/>
            </a:pPr>
            <a:r>
              <a:rPr lang="es-CL" sz="2400"/>
              <a:t>  Existen solamente una posibilidad de aumentar la velocidad de barrido si los diámetros de la broca y la barra permanecen fijas, esta es aumentando el flujo de aire</a:t>
            </a:r>
          </a:p>
          <a:p>
            <a:pPr>
              <a:buFont typeface="Wingdings" pitchFamily="2" charset="2"/>
              <a:buChar char="Ø"/>
            </a:pPr>
            <a:r>
              <a:rPr lang="es-CL" sz="2400"/>
              <a:t>  Si se tiene la posibilidad de aumentar el diámetro de la barra, o disminuir el diámetro de la broca el espacio anular disminuye aumentando la velocidad</a:t>
            </a:r>
          </a:p>
          <a:p>
            <a:r>
              <a:rPr lang="es-CL" sz="2400"/>
              <a:t>de barrido</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94211" name="2 Rectángulo"/>
          <p:cNvSpPr>
            <a:spLocks noChangeArrowheads="1"/>
          </p:cNvSpPr>
          <p:nvPr/>
        </p:nvSpPr>
        <p:spPr bwMode="auto">
          <a:xfrm>
            <a:off x="1524000" y="2146300"/>
            <a:ext cx="6096000" cy="3416300"/>
          </a:xfrm>
          <a:prstGeom prst="rect">
            <a:avLst/>
          </a:prstGeom>
          <a:noFill/>
          <a:ln w="9525">
            <a:noFill/>
            <a:miter lim="800000"/>
            <a:headEnd/>
            <a:tailEnd/>
          </a:ln>
        </p:spPr>
        <p:txBody>
          <a:bodyPr>
            <a:spAutoFit/>
          </a:bodyPr>
          <a:lstStyle/>
          <a:p>
            <a:pPr>
              <a:buFont typeface="Wingdings" pitchFamily="2" charset="2"/>
              <a:buChar char="Ø"/>
            </a:pPr>
            <a:r>
              <a:rPr lang="es-CL" sz="2400"/>
              <a:t>  La velocidad de barrido es determinada por el área anular, capacidad del compresor y la eficiencia del compresor</a:t>
            </a:r>
          </a:p>
          <a:p>
            <a:pPr>
              <a:buFont typeface="Wingdings" pitchFamily="2" charset="2"/>
              <a:buChar char="Ø"/>
            </a:pPr>
            <a:endParaRPr lang="es-CL" sz="2400"/>
          </a:p>
          <a:p>
            <a:pPr>
              <a:buFont typeface="Wingdings" pitchFamily="2" charset="2"/>
              <a:buChar char="Ø"/>
            </a:pPr>
            <a:r>
              <a:rPr lang="es-CL" sz="2400"/>
              <a:t> La eficiencia de barrido esta determinada por: altura geográfica donde se encuentra el equipo, condición mecánica del compresor, estado de los filtros de admisión de aire y desgaste de los accesorios</a:t>
            </a:r>
          </a:p>
        </p:txBody>
      </p:sp>
      <p:sp>
        <p:nvSpPr>
          <p:cNvPr id="94212" name="3 Rectángulo"/>
          <p:cNvSpPr>
            <a:spLocks noChangeArrowheads="1"/>
          </p:cNvSpPr>
          <p:nvPr/>
        </p:nvSpPr>
        <p:spPr bwMode="auto">
          <a:xfrm>
            <a:off x="2428860" y="1038211"/>
            <a:ext cx="3332163" cy="461963"/>
          </a:xfrm>
          <a:prstGeom prst="rect">
            <a:avLst/>
          </a:prstGeom>
          <a:noFill/>
          <a:ln w="9525">
            <a:noFill/>
            <a:miter lim="800000"/>
            <a:headEnd/>
            <a:tailEnd/>
          </a:ln>
        </p:spPr>
        <p:txBody>
          <a:bodyPr wrap="none">
            <a:spAutoFit/>
          </a:bodyPr>
          <a:lstStyle/>
          <a:p>
            <a:r>
              <a:rPr lang="es-CL" sz="2400" b="1" dirty="0"/>
              <a:t>VELOCIDAD DE BARRIDO</a:t>
            </a:r>
            <a:endParaRPr lang="es-CL" sz="2400"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95235" name="3 Rectángulo"/>
          <p:cNvSpPr>
            <a:spLocks noChangeArrowheads="1"/>
          </p:cNvSpPr>
          <p:nvPr/>
        </p:nvSpPr>
        <p:spPr bwMode="auto">
          <a:xfrm>
            <a:off x="2895600" y="914400"/>
            <a:ext cx="3332163" cy="461963"/>
          </a:xfrm>
          <a:prstGeom prst="rect">
            <a:avLst/>
          </a:prstGeom>
          <a:noFill/>
          <a:ln w="9525">
            <a:noFill/>
            <a:miter lim="800000"/>
            <a:headEnd/>
            <a:tailEnd/>
          </a:ln>
        </p:spPr>
        <p:txBody>
          <a:bodyPr wrap="none">
            <a:spAutoFit/>
          </a:bodyPr>
          <a:lstStyle/>
          <a:p>
            <a:r>
              <a:rPr lang="es-CL" sz="2400" b="1"/>
              <a:t>VELOCIDAD DE BARRIDO</a:t>
            </a:r>
            <a:endParaRPr lang="es-CL" sz="2400"/>
          </a:p>
        </p:txBody>
      </p:sp>
      <p:sp>
        <p:nvSpPr>
          <p:cNvPr id="95236" name="4 Rectángulo"/>
          <p:cNvSpPr>
            <a:spLocks noChangeArrowheads="1"/>
          </p:cNvSpPr>
          <p:nvPr/>
        </p:nvSpPr>
        <p:spPr bwMode="auto">
          <a:xfrm>
            <a:off x="4191000" y="1981200"/>
            <a:ext cx="4724400" cy="1938338"/>
          </a:xfrm>
          <a:prstGeom prst="rect">
            <a:avLst/>
          </a:prstGeom>
          <a:noFill/>
          <a:ln w="9525">
            <a:noFill/>
            <a:miter lim="800000"/>
            <a:headEnd/>
            <a:tailEnd/>
          </a:ln>
        </p:spPr>
        <p:txBody>
          <a:bodyPr>
            <a:spAutoFit/>
          </a:bodyPr>
          <a:lstStyle/>
          <a:p>
            <a:pPr>
              <a:buFont typeface="Wingdings" pitchFamily="2" charset="2"/>
              <a:buChar char="Ø"/>
            </a:pPr>
            <a:r>
              <a:rPr lang="es-CL" sz="2400"/>
              <a:t>La velocidad de barrido eficiente se encuentra entre los:                  5000 y 7000 Pies Por Minuto</a:t>
            </a:r>
          </a:p>
          <a:p>
            <a:pPr>
              <a:buFont typeface="Wingdings" pitchFamily="2" charset="2"/>
              <a:buChar char="Ø"/>
            </a:pPr>
            <a:r>
              <a:rPr lang="es-CL" sz="2400"/>
              <a:t>En condiciones extremas 10000</a:t>
            </a:r>
          </a:p>
          <a:p>
            <a:r>
              <a:rPr lang="es-CL" sz="2400"/>
              <a:t>Pies por minuto</a:t>
            </a:r>
          </a:p>
        </p:txBody>
      </p:sp>
      <p:pic>
        <p:nvPicPr>
          <p:cNvPr id="95237" name="Picture 2"/>
          <p:cNvPicPr>
            <a:picLocks noChangeAspect="1" noChangeArrowheads="1"/>
          </p:cNvPicPr>
          <p:nvPr/>
        </p:nvPicPr>
        <p:blipFill>
          <a:blip r:embed="rId3" cstate="print"/>
          <a:srcRect/>
          <a:stretch>
            <a:fillRect/>
          </a:stretch>
        </p:blipFill>
        <p:spPr bwMode="auto">
          <a:xfrm>
            <a:off x="0" y="1766888"/>
            <a:ext cx="3657600" cy="4659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2" cstate="print">
            <a:lum bright="40000" contrast="-60000"/>
          </a:blip>
          <a:srcRect l="10927" t="13535" r="10152" b="7285"/>
          <a:stretch>
            <a:fillRect/>
          </a:stretch>
        </p:blipFill>
        <p:spPr bwMode="auto">
          <a:xfrm>
            <a:off x="609600" y="476250"/>
            <a:ext cx="7850188" cy="5905500"/>
          </a:xfrm>
          <a:prstGeom prst="rect">
            <a:avLst/>
          </a:prstGeom>
          <a:noFill/>
          <a:ln w="9525">
            <a:noFill/>
            <a:miter lim="800000"/>
            <a:headEnd/>
            <a:tailEnd/>
          </a:ln>
        </p:spPr>
      </p:pic>
      <p:sp>
        <p:nvSpPr>
          <p:cNvPr id="7171" name="WordArt 7"/>
          <p:cNvSpPr>
            <a:spLocks noChangeArrowheads="1" noChangeShapeType="1" noTextEdit="1"/>
          </p:cNvSpPr>
          <p:nvPr/>
        </p:nvSpPr>
        <p:spPr bwMode="auto">
          <a:xfrm>
            <a:off x="1042988" y="2744788"/>
            <a:ext cx="6624637" cy="1368425"/>
          </a:xfrm>
          <a:prstGeom prst="rect">
            <a:avLst/>
          </a:prstGeom>
        </p:spPr>
        <p:txBody>
          <a:bodyPr wrap="none" fromWordArt="1">
            <a:prstTxWarp prst="textPlain">
              <a:avLst>
                <a:gd name="adj" fmla="val 50000"/>
              </a:avLst>
            </a:prstTxWarp>
          </a:bodyPr>
          <a:lstStyle/>
          <a:p>
            <a:pPr algn="ctr"/>
            <a:r>
              <a:rPr lang="es-CL" sz="3600" kern="10">
                <a:ln w="9525">
                  <a:solidFill>
                    <a:srgbClr val="000000"/>
                  </a:solidFill>
                  <a:round/>
                  <a:headEnd/>
                  <a:tailEnd/>
                </a:ln>
                <a:solidFill>
                  <a:srgbClr val="0000CC"/>
                </a:solidFill>
                <a:latin typeface="Arial Black"/>
              </a:rPr>
              <a:t>ESTABILIDAD DE TALUDES</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96259" name="2 Rectángulo"/>
          <p:cNvSpPr>
            <a:spLocks noChangeArrowheads="1"/>
          </p:cNvSpPr>
          <p:nvPr/>
        </p:nvSpPr>
        <p:spPr bwMode="auto">
          <a:xfrm>
            <a:off x="1600200" y="1905000"/>
            <a:ext cx="5867400" cy="2678113"/>
          </a:xfrm>
          <a:prstGeom prst="rect">
            <a:avLst/>
          </a:prstGeom>
          <a:noFill/>
          <a:ln w="9525">
            <a:noFill/>
            <a:miter lim="800000"/>
            <a:headEnd/>
            <a:tailEnd/>
          </a:ln>
        </p:spPr>
        <p:txBody>
          <a:bodyPr>
            <a:spAutoFit/>
          </a:bodyPr>
          <a:lstStyle/>
          <a:p>
            <a:r>
              <a:rPr lang="es-CL" sz="2400"/>
              <a:t>Tener en consideración la densidad de la roca, además de la cantidad de agua presente en la formación rocosa, una cantidad excesiva de agua,  aumenta el peso de las partículas por lo que la velocidad de barrido en algunos casos puede ser de aproximadamente de 10.000 PPM</a:t>
            </a:r>
          </a:p>
        </p:txBody>
      </p:sp>
      <p:sp>
        <p:nvSpPr>
          <p:cNvPr id="96260" name="3 Rectángulo"/>
          <p:cNvSpPr>
            <a:spLocks noChangeArrowheads="1"/>
          </p:cNvSpPr>
          <p:nvPr/>
        </p:nvSpPr>
        <p:spPr bwMode="auto">
          <a:xfrm>
            <a:off x="2571736" y="1038211"/>
            <a:ext cx="3332163" cy="461963"/>
          </a:xfrm>
          <a:prstGeom prst="rect">
            <a:avLst/>
          </a:prstGeom>
          <a:noFill/>
          <a:ln w="9525">
            <a:noFill/>
            <a:miter lim="800000"/>
            <a:headEnd/>
            <a:tailEnd/>
          </a:ln>
        </p:spPr>
        <p:txBody>
          <a:bodyPr wrap="none">
            <a:spAutoFit/>
          </a:bodyPr>
          <a:lstStyle/>
          <a:p>
            <a:r>
              <a:rPr lang="es-CL" sz="2400" b="1" dirty="0"/>
              <a:t>VELOCIDAD DE BARRIDO</a:t>
            </a:r>
            <a:endParaRPr lang="es-CL" sz="2400"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97283" name="2 Rectángulo"/>
          <p:cNvSpPr>
            <a:spLocks noChangeArrowheads="1"/>
          </p:cNvSpPr>
          <p:nvPr/>
        </p:nvSpPr>
        <p:spPr bwMode="auto">
          <a:xfrm>
            <a:off x="1676400" y="2274888"/>
            <a:ext cx="5715000" cy="3046412"/>
          </a:xfrm>
          <a:prstGeom prst="rect">
            <a:avLst/>
          </a:prstGeom>
          <a:noFill/>
          <a:ln w="9525">
            <a:noFill/>
            <a:miter lim="800000"/>
            <a:headEnd/>
            <a:tailEnd/>
          </a:ln>
        </p:spPr>
        <p:txBody>
          <a:bodyPr>
            <a:spAutoFit/>
          </a:bodyPr>
          <a:lstStyle/>
          <a:p>
            <a:pPr>
              <a:buFont typeface="Wingdings" pitchFamily="2" charset="2"/>
              <a:buChar char="Ø"/>
            </a:pPr>
            <a:r>
              <a:rPr lang="es-CL" sz="2400"/>
              <a:t>Un recorte de grano fino y material liviano requiere de una velocidad de limpieza de aproximadamente. </a:t>
            </a:r>
          </a:p>
          <a:p>
            <a:r>
              <a:rPr lang="nb-NO" sz="2400"/>
              <a:t>V.= 25 M./seg. (5000 Pies/Min.</a:t>
            </a:r>
          </a:p>
          <a:p>
            <a:pPr>
              <a:buFont typeface="Wingdings" pitchFamily="2" charset="2"/>
              <a:buChar char="Ø"/>
            </a:pPr>
            <a:r>
              <a:rPr lang="es-CL" sz="2400"/>
              <a:t> Un recorte de grano grueso y mineral pesado requiere de una velocidad de barrido de aproximadamente.</a:t>
            </a:r>
          </a:p>
          <a:p>
            <a:r>
              <a:rPr lang="nb-NO" sz="2400"/>
              <a:t>V= 35 M./seg. (7000 pies/min.)</a:t>
            </a:r>
            <a:endParaRPr lang="es-CL" sz="2400"/>
          </a:p>
        </p:txBody>
      </p:sp>
      <p:sp>
        <p:nvSpPr>
          <p:cNvPr id="97284" name="3 Rectángulo"/>
          <p:cNvSpPr>
            <a:spLocks noChangeArrowheads="1"/>
          </p:cNvSpPr>
          <p:nvPr/>
        </p:nvSpPr>
        <p:spPr bwMode="auto">
          <a:xfrm>
            <a:off x="2428860" y="1109649"/>
            <a:ext cx="3332163" cy="461963"/>
          </a:xfrm>
          <a:prstGeom prst="rect">
            <a:avLst/>
          </a:prstGeom>
          <a:noFill/>
          <a:ln w="9525">
            <a:noFill/>
            <a:miter lim="800000"/>
            <a:headEnd/>
            <a:tailEnd/>
          </a:ln>
        </p:spPr>
        <p:txBody>
          <a:bodyPr wrap="none">
            <a:spAutoFit/>
          </a:bodyPr>
          <a:lstStyle/>
          <a:p>
            <a:r>
              <a:rPr lang="es-CL" sz="2400" b="1" dirty="0"/>
              <a:t>VELOCIDAD DE BARRIDO</a:t>
            </a:r>
            <a:endParaRPr lang="es-CL" sz="2400"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98307" name="3 Rectángulo"/>
          <p:cNvSpPr>
            <a:spLocks noChangeArrowheads="1"/>
          </p:cNvSpPr>
          <p:nvPr/>
        </p:nvSpPr>
        <p:spPr bwMode="auto">
          <a:xfrm>
            <a:off x="1828800" y="2286000"/>
            <a:ext cx="5486400" cy="2308225"/>
          </a:xfrm>
          <a:prstGeom prst="rect">
            <a:avLst/>
          </a:prstGeom>
          <a:noFill/>
          <a:ln w="9525">
            <a:noFill/>
            <a:miter lim="800000"/>
            <a:headEnd/>
            <a:tailEnd/>
          </a:ln>
        </p:spPr>
        <p:txBody>
          <a:bodyPr>
            <a:spAutoFit/>
          </a:bodyPr>
          <a:lstStyle/>
          <a:p>
            <a:pPr>
              <a:buFont typeface="Wingdings" pitchFamily="2" charset="2"/>
              <a:buChar char="Ø"/>
            </a:pPr>
            <a:r>
              <a:rPr lang="es-CL" sz="2400"/>
              <a:t>Un recorte de grano grueso, mineral pesado y una alta concentración de agua en la formación rocosa,  requiere de velocidades de barrido en algunos casos superiores a los</a:t>
            </a:r>
          </a:p>
          <a:p>
            <a:r>
              <a:rPr lang="nb-NO" sz="2400"/>
              <a:t>V. = 35 M/seg. (10.000 pies /min.</a:t>
            </a:r>
            <a:endParaRPr lang="es-CL" sz="2400"/>
          </a:p>
        </p:txBody>
      </p:sp>
      <p:sp>
        <p:nvSpPr>
          <p:cNvPr id="98308" name="4 Rectángulo"/>
          <p:cNvSpPr>
            <a:spLocks noChangeArrowheads="1"/>
          </p:cNvSpPr>
          <p:nvPr/>
        </p:nvSpPr>
        <p:spPr bwMode="auto">
          <a:xfrm>
            <a:off x="2714612" y="1109649"/>
            <a:ext cx="3332163" cy="461963"/>
          </a:xfrm>
          <a:prstGeom prst="rect">
            <a:avLst/>
          </a:prstGeom>
          <a:noFill/>
          <a:ln w="9525">
            <a:noFill/>
            <a:miter lim="800000"/>
            <a:headEnd/>
            <a:tailEnd/>
          </a:ln>
        </p:spPr>
        <p:txBody>
          <a:bodyPr wrap="none">
            <a:spAutoFit/>
          </a:bodyPr>
          <a:lstStyle/>
          <a:p>
            <a:r>
              <a:rPr lang="es-CL" sz="2400" b="1" dirty="0"/>
              <a:t>VELOCIDAD DE BARRIDO</a:t>
            </a:r>
            <a:endParaRPr lang="es-CL" sz="2400"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100355" name="2 Rectángulo"/>
          <p:cNvSpPr>
            <a:spLocks noChangeArrowheads="1"/>
          </p:cNvSpPr>
          <p:nvPr/>
        </p:nvSpPr>
        <p:spPr bwMode="auto">
          <a:xfrm>
            <a:off x="2500298" y="1038211"/>
            <a:ext cx="3332163" cy="461963"/>
          </a:xfrm>
          <a:prstGeom prst="rect">
            <a:avLst/>
          </a:prstGeom>
          <a:noFill/>
          <a:ln w="9525">
            <a:noFill/>
            <a:miter lim="800000"/>
            <a:headEnd/>
            <a:tailEnd/>
          </a:ln>
        </p:spPr>
        <p:txBody>
          <a:bodyPr wrap="none">
            <a:spAutoFit/>
          </a:bodyPr>
          <a:lstStyle/>
          <a:p>
            <a:r>
              <a:rPr lang="es-CL" sz="2400" b="1" dirty="0"/>
              <a:t>VELOCIDAD DE BARRIDO</a:t>
            </a:r>
            <a:endParaRPr lang="es-CL" sz="2400" dirty="0"/>
          </a:p>
        </p:txBody>
      </p:sp>
      <p:sp>
        <p:nvSpPr>
          <p:cNvPr id="100356" name="3 CuadroTexto"/>
          <p:cNvSpPr txBox="1">
            <a:spLocks noChangeArrowheads="1"/>
          </p:cNvSpPr>
          <p:nvPr/>
        </p:nvSpPr>
        <p:spPr bwMode="auto">
          <a:xfrm>
            <a:off x="1828800" y="2133600"/>
            <a:ext cx="5410200" cy="3416300"/>
          </a:xfrm>
          <a:prstGeom prst="rect">
            <a:avLst/>
          </a:prstGeom>
          <a:noFill/>
          <a:ln w="9525">
            <a:noFill/>
            <a:miter lim="800000"/>
            <a:headEnd/>
            <a:tailEnd/>
          </a:ln>
        </p:spPr>
        <p:txBody>
          <a:bodyPr>
            <a:spAutoFit/>
          </a:bodyPr>
          <a:lstStyle/>
          <a:p>
            <a:r>
              <a:rPr lang="es-CL" sz="2400"/>
              <a:t>Calcular la velocidad de barrido de una perforadora de acuerdo a los siguientes datos:</a:t>
            </a:r>
          </a:p>
          <a:p>
            <a:endParaRPr lang="es-CL" sz="2400"/>
          </a:p>
          <a:p>
            <a:pPr>
              <a:buFont typeface="Wingdings" pitchFamily="2" charset="2"/>
              <a:buChar char="Ø"/>
            </a:pPr>
            <a:r>
              <a:rPr lang="es-CL" sz="2400"/>
              <a:t>Compresor de 3800 cfm</a:t>
            </a:r>
          </a:p>
          <a:p>
            <a:pPr>
              <a:buFont typeface="Wingdings" pitchFamily="2" charset="2"/>
              <a:buChar char="Ø"/>
            </a:pPr>
            <a:r>
              <a:rPr lang="es-CL" sz="2400"/>
              <a:t>Diametro de tricono : 12 ¼”</a:t>
            </a:r>
          </a:p>
          <a:p>
            <a:pPr>
              <a:buFont typeface="Wingdings" pitchFamily="2" charset="2"/>
              <a:buChar char="Ø"/>
            </a:pPr>
            <a:r>
              <a:rPr lang="es-CL" sz="2400"/>
              <a:t>Diámetro de barra : 10 ¾”</a:t>
            </a:r>
          </a:p>
          <a:p>
            <a:pPr>
              <a:buFont typeface="Wingdings" pitchFamily="2" charset="2"/>
              <a:buChar char="Ø"/>
            </a:pPr>
            <a:r>
              <a:rPr lang="es-CL" sz="2400"/>
              <a:t>Altura geográfica : 4000 msnm</a:t>
            </a:r>
          </a:p>
          <a:p>
            <a:pPr>
              <a:buFont typeface="Wingdings" pitchFamily="2" charset="2"/>
              <a:buChar char="Ø"/>
            </a:pPr>
            <a:endParaRPr lang="es-CL" sz="240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2 Rectángulo"/>
          <p:cNvSpPr>
            <a:spLocks noChangeArrowheads="1"/>
          </p:cNvSpPr>
          <p:nvPr/>
        </p:nvSpPr>
        <p:spPr bwMode="auto">
          <a:xfrm>
            <a:off x="2895600" y="914400"/>
            <a:ext cx="3332163" cy="461963"/>
          </a:xfrm>
          <a:prstGeom prst="rect">
            <a:avLst/>
          </a:prstGeom>
          <a:noFill/>
          <a:ln w="9525">
            <a:noFill/>
            <a:miter lim="800000"/>
            <a:headEnd/>
            <a:tailEnd/>
          </a:ln>
        </p:spPr>
        <p:txBody>
          <a:bodyPr wrap="none">
            <a:spAutoFit/>
          </a:bodyPr>
          <a:lstStyle/>
          <a:p>
            <a:r>
              <a:rPr lang="es-CL" sz="2400" b="1"/>
              <a:t>VELOCIDAD DE BARRIDO</a:t>
            </a:r>
            <a:endParaRPr lang="es-CL" sz="2400"/>
          </a:p>
        </p:txBody>
      </p:sp>
      <p:sp>
        <p:nvSpPr>
          <p:cNvPr id="4" name="3 Rectángulo"/>
          <p:cNvSpPr/>
          <p:nvPr/>
        </p:nvSpPr>
        <p:spPr>
          <a:xfrm>
            <a:off x="4419600" y="2413000"/>
            <a:ext cx="4572000" cy="3416300"/>
          </a:xfrm>
          <a:prstGeom prst="rect">
            <a:avLst/>
          </a:prstGeom>
        </p:spPr>
        <p:txBody>
          <a:bodyPr>
            <a:spAutoFit/>
          </a:bodyPr>
          <a:lstStyle/>
          <a:p>
            <a:pPr>
              <a:defRPr/>
            </a:pPr>
            <a:r>
              <a:rPr lang="es-CL" sz="2400" dirty="0">
                <a:latin typeface="Times" pitchFamily="18" charset="0"/>
              </a:rPr>
              <a:t>Para calcular el porcentaje de flujo de aire, una de las</a:t>
            </a:r>
          </a:p>
          <a:p>
            <a:pPr>
              <a:defRPr/>
            </a:pPr>
            <a:r>
              <a:rPr lang="es-CL" sz="2400" dirty="0">
                <a:latin typeface="Times" pitchFamily="18" charset="0"/>
              </a:rPr>
              <a:t>siguientes formulas pueden ser usadas</a:t>
            </a:r>
          </a:p>
          <a:p>
            <a:pPr>
              <a:defRPr/>
            </a:pPr>
            <a:r>
              <a:rPr lang="es-CL" sz="2400" dirty="0">
                <a:latin typeface="Times" pitchFamily="18" charset="0"/>
              </a:rPr>
              <a:t>(medida en m ³/min. [</a:t>
            </a:r>
            <a:r>
              <a:rPr lang="es-CL" sz="2400" dirty="0" err="1">
                <a:latin typeface="Times" pitchFamily="18" charset="0"/>
              </a:rPr>
              <a:t>cfm</a:t>
            </a:r>
            <a:r>
              <a:rPr lang="es-CL" sz="2400" dirty="0">
                <a:latin typeface="Times" pitchFamily="18" charset="0"/>
              </a:rPr>
              <a:t>])</a:t>
            </a:r>
          </a:p>
          <a:p>
            <a:pPr marL="400050" indent="-400050">
              <a:buFontTx/>
              <a:buAutoNum type="romanUcParenR"/>
              <a:defRPr/>
            </a:pPr>
            <a:r>
              <a:rPr lang="es-CL" sz="2400" dirty="0">
                <a:latin typeface="Times" pitchFamily="18" charset="0"/>
              </a:rPr>
              <a:t>Q = V x (D1² - D2²) x 47 m³/min.</a:t>
            </a:r>
          </a:p>
          <a:p>
            <a:pPr marL="400050" indent="-400050">
              <a:buFontTx/>
              <a:buAutoNum type="romanUcParenR"/>
              <a:defRPr/>
            </a:pPr>
            <a:endParaRPr lang="es-CL" sz="2400" dirty="0">
              <a:latin typeface="Times" pitchFamily="18" charset="0"/>
            </a:endParaRPr>
          </a:p>
          <a:p>
            <a:pPr>
              <a:defRPr/>
            </a:pPr>
            <a:r>
              <a:rPr lang="es-CL" sz="2400" dirty="0">
                <a:latin typeface="Times" pitchFamily="18" charset="0"/>
              </a:rPr>
              <a:t>II) Q = V x (D1² - D2²) x </a:t>
            </a:r>
            <a:r>
              <a:rPr lang="es-CL" sz="2400" dirty="0" err="1">
                <a:latin typeface="Times" pitchFamily="18" charset="0"/>
              </a:rPr>
              <a:t>cfm</a:t>
            </a:r>
            <a:endParaRPr lang="es-CL" sz="2400" dirty="0">
              <a:latin typeface="Times" pitchFamily="18" charset="0"/>
            </a:endParaRPr>
          </a:p>
          <a:p>
            <a:pPr>
              <a:defRPr/>
            </a:pPr>
            <a:r>
              <a:rPr lang="es-CL" sz="2400" dirty="0">
                <a:latin typeface="Times" pitchFamily="18" charset="0"/>
              </a:rPr>
              <a:t>                     183.4</a:t>
            </a:r>
          </a:p>
        </p:txBody>
      </p:sp>
      <p:cxnSp>
        <p:nvCxnSpPr>
          <p:cNvPr id="6" name="5 Conector recto"/>
          <p:cNvCxnSpPr/>
          <p:nvPr/>
        </p:nvCxnSpPr>
        <p:spPr>
          <a:xfrm>
            <a:off x="5334000" y="5410200"/>
            <a:ext cx="2438400" cy="0"/>
          </a:xfrm>
          <a:prstGeom prst="line">
            <a:avLst/>
          </a:prstGeom>
        </p:spPr>
        <p:style>
          <a:lnRef idx="2">
            <a:schemeClr val="dk1"/>
          </a:lnRef>
          <a:fillRef idx="0">
            <a:schemeClr val="dk1"/>
          </a:fillRef>
          <a:effectRef idx="1">
            <a:schemeClr val="dk1"/>
          </a:effectRef>
          <a:fontRef idx="minor">
            <a:schemeClr val="tx1"/>
          </a:fontRef>
        </p:style>
      </p:cxnSp>
      <p:pic>
        <p:nvPicPr>
          <p:cNvPr id="101381" name="Picture 2"/>
          <p:cNvPicPr>
            <a:picLocks noChangeAspect="1" noChangeArrowheads="1"/>
          </p:cNvPicPr>
          <p:nvPr/>
        </p:nvPicPr>
        <p:blipFill>
          <a:blip r:embed="rId2" cstate="print"/>
          <a:srcRect/>
          <a:stretch>
            <a:fillRect/>
          </a:stretch>
        </p:blipFill>
        <p:spPr bwMode="auto">
          <a:xfrm>
            <a:off x="1447800" y="1600200"/>
            <a:ext cx="1581150" cy="4752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104451" name="2 Rectángulo"/>
          <p:cNvSpPr>
            <a:spLocks noChangeArrowheads="1"/>
          </p:cNvSpPr>
          <p:nvPr/>
        </p:nvSpPr>
        <p:spPr bwMode="auto">
          <a:xfrm>
            <a:off x="2209800" y="1143000"/>
            <a:ext cx="4762500" cy="461963"/>
          </a:xfrm>
          <a:prstGeom prst="rect">
            <a:avLst/>
          </a:prstGeom>
          <a:noFill/>
          <a:ln w="9525">
            <a:noFill/>
            <a:miter lim="800000"/>
            <a:headEnd/>
            <a:tailEnd/>
          </a:ln>
        </p:spPr>
        <p:txBody>
          <a:bodyPr wrap="none">
            <a:spAutoFit/>
          </a:bodyPr>
          <a:lstStyle/>
          <a:p>
            <a:r>
              <a:rPr lang="es-CL" sz="2400" b="1"/>
              <a:t>PRESION EN LA LINEA DE BARRIDO</a:t>
            </a:r>
            <a:endParaRPr lang="es-CL" sz="2400"/>
          </a:p>
        </p:txBody>
      </p:sp>
      <p:sp>
        <p:nvSpPr>
          <p:cNvPr id="104452" name="3 Rectángulo"/>
          <p:cNvSpPr>
            <a:spLocks noChangeArrowheads="1"/>
          </p:cNvSpPr>
          <p:nvPr/>
        </p:nvSpPr>
        <p:spPr bwMode="auto">
          <a:xfrm>
            <a:off x="3962400" y="2828925"/>
            <a:ext cx="5181600" cy="1938338"/>
          </a:xfrm>
          <a:prstGeom prst="rect">
            <a:avLst/>
          </a:prstGeom>
          <a:noFill/>
          <a:ln w="9525">
            <a:noFill/>
            <a:miter lim="800000"/>
            <a:headEnd/>
            <a:tailEnd/>
          </a:ln>
        </p:spPr>
        <p:txBody>
          <a:bodyPr>
            <a:spAutoFit/>
          </a:bodyPr>
          <a:lstStyle/>
          <a:p>
            <a:r>
              <a:rPr lang="es-CL" sz="2400"/>
              <a:t>La presión de aire requerida en el interior de la columna de perforación debe ser mayor a 40 psi para asegurar un buen enfriamiento de las pistas de rodado</a:t>
            </a:r>
          </a:p>
        </p:txBody>
      </p:sp>
      <p:pic>
        <p:nvPicPr>
          <p:cNvPr id="104453" name="Picture 2"/>
          <p:cNvPicPr>
            <a:picLocks noChangeAspect="1" noChangeArrowheads="1"/>
          </p:cNvPicPr>
          <p:nvPr/>
        </p:nvPicPr>
        <p:blipFill>
          <a:blip r:embed="rId3" cstate="print"/>
          <a:srcRect/>
          <a:stretch>
            <a:fillRect/>
          </a:stretch>
        </p:blipFill>
        <p:spPr bwMode="auto">
          <a:xfrm>
            <a:off x="1019175" y="1790700"/>
            <a:ext cx="3019425" cy="476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105475" name="2 Rectángulo"/>
          <p:cNvSpPr>
            <a:spLocks noChangeArrowheads="1"/>
          </p:cNvSpPr>
          <p:nvPr/>
        </p:nvSpPr>
        <p:spPr bwMode="auto">
          <a:xfrm>
            <a:off x="2286000" y="1066800"/>
            <a:ext cx="4506913" cy="461963"/>
          </a:xfrm>
          <a:prstGeom prst="rect">
            <a:avLst/>
          </a:prstGeom>
          <a:noFill/>
          <a:ln w="9525">
            <a:noFill/>
            <a:miter lim="800000"/>
            <a:headEnd/>
            <a:tailEnd/>
          </a:ln>
        </p:spPr>
        <p:txBody>
          <a:bodyPr wrap="none">
            <a:spAutoFit/>
          </a:bodyPr>
          <a:lstStyle/>
          <a:p>
            <a:r>
              <a:rPr lang="es-CL" sz="2400" b="1"/>
              <a:t>PESO APLICADO SOBRE LA BROCA</a:t>
            </a:r>
            <a:endParaRPr lang="es-CL" sz="2400"/>
          </a:p>
        </p:txBody>
      </p:sp>
      <p:sp>
        <p:nvSpPr>
          <p:cNvPr id="105476" name="3 Rectángulo"/>
          <p:cNvSpPr>
            <a:spLocks noChangeArrowheads="1"/>
          </p:cNvSpPr>
          <p:nvPr/>
        </p:nvSpPr>
        <p:spPr bwMode="auto">
          <a:xfrm>
            <a:off x="4191000" y="3048000"/>
            <a:ext cx="4572000" cy="1200150"/>
          </a:xfrm>
          <a:prstGeom prst="rect">
            <a:avLst/>
          </a:prstGeom>
          <a:noFill/>
          <a:ln w="9525">
            <a:noFill/>
            <a:miter lim="800000"/>
            <a:headEnd/>
            <a:tailEnd/>
          </a:ln>
        </p:spPr>
        <p:txBody>
          <a:bodyPr>
            <a:spAutoFit/>
          </a:bodyPr>
          <a:lstStyle/>
          <a:p>
            <a:pPr>
              <a:buFont typeface="Wingdings" pitchFamily="2" charset="2"/>
              <a:buChar char="Ø"/>
            </a:pPr>
            <a:r>
              <a:rPr lang="es-CL" sz="2400"/>
              <a:t> Pull-Down = fuerza de empuje necesaria para vencer la compresión de la roca</a:t>
            </a:r>
          </a:p>
        </p:txBody>
      </p:sp>
      <p:pic>
        <p:nvPicPr>
          <p:cNvPr id="105477" name="Picture 2"/>
          <p:cNvPicPr>
            <a:picLocks noChangeAspect="1" noChangeArrowheads="1"/>
          </p:cNvPicPr>
          <p:nvPr/>
        </p:nvPicPr>
        <p:blipFill>
          <a:blip r:embed="rId3" cstate="print"/>
          <a:srcRect r="72121"/>
          <a:stretch>
            <a:fillRect/>
          </a:stretch>
        </p:blipFill>
        <p:spPr bwMode="auto">
          <a:xfrm>
            <a:off x="1219200" y="1676400"/>
            <a:ext cx="1752600" cy="4810125"/>
          </a:xfrm>
          <a:prstGeom prst="rect">
            <a:avLst/>
          </a:prstGeom>
          <a:noFill/>
          <a:ln w="9525">
            <a:noFill/>
            <a:miter lim="800000"/>
            <a:headEnd/>
            <a:tailEnd/>
          </a:ln>
        </p:spPr>
      </p:pic>
      <p:sp>
        <p:nvSpPr>
          <p:cNvPr id="6" name="5 Elipse"/>
          <p:cNvSpPr/>
          <p:nvPr/>
        </p:nvSpPr>
        <p:spPr>
          <a:xfrm>
            <a:off x="2743200" y="3048000"/>
            <a:ext cx="304800" cy="685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L"/>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106499" name="2 Rectángulo"/>
          <p:cNvSpPr>
            <a:spLocks noChangeArrowheads="1"/>
          </p:cNvSpPr>
          <p:nvPr/>
        </p:nvSpPr>
        <p:spPr bwMode="auto">
          <a:xfrm>
            <a:off x="2971800" y="1143000"/>
            <a:ext cx="3127375" cy="461963"/>
          </a:xfrm>
          <a:prstGeom prst="rect">
            <a:avLst/>
          </a:prstGeom>
          <a:noFill/>
          <a:ln w="9525">
            <a:noFill/>
            <a:miter lim="800000"/>
            <a:headEnd/>
            <a:tailEnd/>
          </a:ln>
        </p:spPr>
        <p:txBody>
          <a:bodyPr wrap="none">
            <a:spAutoFit/>
          </a:bodyPr>
          <a:lstStyle/>
          <a:p>
            <a:r>
              <a:rPr lang="es-CL" sz="2400" b="1"/>
              <a:t>PRESION DE ROTACION</a:t>
            </a:r>
            <a:endParaRPr lang="es-CL" sz="2400"/>
          </a:p>
        </p:txBody>
      </p:sp>
      <p:sp>
        <p:nvSpPr>
          <p:cNvPr id="106500" name="3 Rectángulo"/>
          <p:cNvSpPr>
            <a:spLocks noChangeArrowheads="1"/>
          </p:cNvSpPr>
          <p:nvPr/>
        </p:nvSpPr>
        <p:spPr bwMode="auto">
          <a:xfrm>
            <a:off x="4572000" y="2967038"/>
            <a:ext cx="4114800" cy="1200150"/>
          </a:xfrm>
          <a:prstGeom prst="rect">
            <a:avLst/>
          </a:prstGeom>
          <a:noFill/>
          <a:ln w="9525">
            <a:noFill/>
            <a:miter lim="800000"/>
            <a:headEnd/>
            <a:tailEnd/>
          </a:ln>
        </p:spPr>
        <p:txBody>
          <a:bodyPr>
            <a:spAutoFit/>
          </a:bodyPr>
          <a:lstStyle/>
          <a:p>
            <a:pPr>
              <a:buFont typeface="Wingdings" pitchFamily="2" charset="2"/>
              <a:buChar char="Ø"/>
            </a:pPr>
            <a:r>
              <a:rPr lang="es-CL" sz="2400"/>
              <a:t>La presión de rotación es</a:t>
            </a:r>
          </a:p>
          <a:p>
            <a:r>
              <a:rPr lang="es-CL" sz="2400"/>
              <a:t>directamente proporcional</a:t>
            </a:r>
          </a:p>
          <a:p>
            <a:r>
              <a:rPr lang="es-CL" sz="2400"/>
              <a:t>a la presión de empuje</a:t>
            </a:r>
          </a:p>
        </p:txBody>
      </p:sp>
      <p:pic>
        <p:nvPicPr>
          <p:cNvPr id="106501" name="Picture 2"/>
          <p:cNvPicPr>
            <a:picLocks noChangeAspect="1" noChangeArrowheads="1"/>
          </p:cNvPicPr>
          <p:nvPr/>
        </p:nvPicPr>
        <p:blipFill>
          <a:blip r:embed="rId3" cstate="print"/>
          <a:srcRect/>
          <a:stretch>
            <a:fillRect/>
          </a:stretch>
        </p:blipFill>
        <p:spPr bwMode="auto">
          <a:xfrm>
            <a:off x="590550" y="1676400"/>
            <a:ext cx="398145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107523" name="2 Rectángulo"/>
          <p:cNvSpPr>
            <a:spLocks noChangeArrowheads="1"/>
          </p:cNvSpPr>
          <p:nvPr/>
        </p:nvSpPr>
        <p:spPr bwMode="auto">
          <a:xfrm>
            <a:off x="2133600" y="990600"/>
            <a:ext cx="4891088" cy="461963"/>
          </a:xfrm>
          <a:prstGeom prst="rect">
            <a:avLst/>
          </a:prstGeom>
          <a:noFill/>
          <a:ln w="9525">
            <a:noFill/>
            <a:miter lim="800000"/>
            <a:headEnd/>
            <a:tailEnd/>
          </a:ln>
        </p:spPr>
        <p:txBody>
          <a:bodyPr wrap="none">
            <a:spAutoFit/>
          </a:bodyPr>
          <a:lstStyle/>
          <a:p>
            <a:r>
              <a:rPr lang="es-CL" sz="2400" b="1"/>
              <a:t>PULL- DOWN , ROTACIÓN Y BARRIDO</a:t>
            </a:r>
            <a:endParaRPr lang="es-CL" sz="2400"/>
          </a:p>
        </p:txBody>
      </p:sp>
      <p:pic>
        <p:nvPicPr>
          <p:cNvPr id="107524" name="Picture 2"/>
          <p:cNvPicPr>
            <a:picLocks noChangeAspect="1" noChangeArrowheads="1"/>
          </p:cNvPicPr>
          <p:nvPr/>
        </p:nvPicPr>
        <p:blipFill>
          <a:blip r:embed="rId3" cstate="print"/>
          <a:srcRect/>
          <a:stretch>
            <a:fillRect/>
          </a:stretch>
        </p:blipFill>
        <p:spPr bwMode="auto">
          <a:xfrm>
            <a:off x="2614613" y="1514475"/>
            <a:ext cx="3914775" cy="5114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7938" y="6032500"/>
            <a:ext cx="1468437" cy="565150"/>
          </a:xfrm>
          <a:prstGeom prst="rect">
            <a:avLst/>
          </a:prstGeom>
          <a:noFill/>
          <a:ln w="9525">
            <a:noFill/>
            <a:miter lim="800000"/>
            <a:headEnd/>
            <a:tailEnd/>
          </a:ln>
        </p:spPr>
      </p:pic>
      <p:sp>
        <p:nvSpPr>
          <p:cNvPr id="3" name="Rectangle 2"/>
          <p:cNvSpPr/>
          <p:nvPr/>
        </p:nvSpPr>
        <p:spPr>
          <a:xfrm>
            <a:off x="3921823" y="2967335"/>
            <a:ext cx="1300356" cy="923330"/>
          </a:xfrm>
          <a:prstGeom prst="rect">
            <a:avLst/>
          </a:prstGeom>
          <a:noFill/>
        </p:spPr>
        <p:txBody>
          <a:bodyPr wrap="none">
            <a:spAutoFit/>
          </a:bodyPr>
          <a:lstStyle/>
          <a:p>
            <a:pPr algn="ctr">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charset="0"/>
                <a:cs typeface="Arial" charset="0"/>
              </a:rPr>
              <a:t>FIN</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8"/>
          <p:cNvGraphicFramePr>
            <a:graphicFrameLocks noChangeAspect="1"/>
          </p:cNvGraphicFramePr>
          <p:nvPr/>
        </p:nvGraphicFramePr>
        <p:xfrm>
          <a:off x="682625" y="511175"/>
          <a:ext cx="7777163" cy="5834063"/>
        </p:xfrm>
        <a:graphic>
          <a:graphicData uri="http://schemas.openxmlformats.org/presentationml/2006/ole">
            <mc:AlternateContent xmlns:mc="http://schemas.openxmlformats.org/markup-compatibility/2006">
              <mc:Choice xmlns:v="urn:schemas-microsoft-com:vml" Requires="v">
                <p:oleObj spid="_x0000_s31756" name="Archivo de imagen" r:id="rId3" imgW="8128418" imgH="6096313" progId="">
                  <p:embed/>
                </p:oleObj>
              </mc:Choice>
              <mc:Fallback>
                <p:oleObj name="Archivo de imagen" r:id="rId3" imgW="8128418" imgH="6096313"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511175"/>
                        <a:ext cx="7777163" cy="583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WordArt 9"/>
          <p:cNvSpPr>
            <a:spLocks noChangeArrowheads="1" noChangeShapeType="1" noTextEdit="1"/>
          </p:cNvSpPr>
          <p:nvPr/>
        </p:nvSpPr>
        <p:spPr bwMode="auto">
          <a:xfrm>
            <a:off x="1476375" y="2205038"/>
            <a:ext cx="6143625" cy="2449512"/>
          </a:xfrm>
          <a:prstGeom prst="rect">
            <a:avLst/>
          </a:prstGeom>
        </p:spPr>
        <p:txBody>
          <a:bodyPr wrap="none" fromWordArt="1">
            <a:prstTxWarp prst="textPlain">
              <a:avLst>
                <a:gd name="adj" fmla="val 50000"/>
              </a:avLst>
            </a:prstTxWarp>
          </a:bodyPr>
          <a:lstStyle/>
          <a:p>
            <a:pPr algn="ctr"/>
            <a:r>
              <a:rPr lang="es-CL" sz="3600" kern="10" dirty="0">
                <a:ln w="9525">
                  <a:solidFill>
                    <a:srgbClr val="000000"/>
                  </a:solidFill>
                  <a:round/>
                  <a:headEnd/>
                  <a:tailEnd/>
                </a:ln>
                <a:solidFill>
                  <a:srgbClr val="0000CC"/>
                </a:solidFill>
                <a:latin typeface="Arial Black"/>
              </a:rPr>
              <a:t>PERFORACIÓN DE PRECORTE</a:t>
            </a:r>
          </a:p>
          <a:p>
            <a:pPr algn="ctr"/>
            <a:r>
              <a:rPr lang="es-CL" sz="3600" kern="10" dirty="0">
                <a:ln w="9525">
                  <a:solidFill>
                    <a:srgbClr val="000000"/>
                  </a:solidFill>
                  <a:round/>
                  <a:headEnd/>
                  <a:tailEnd/>
                </a:ln>
                <a:solidFill>
                  <a:srgbClr val="0000CC"/>
                </a:solidFill>
                <a:latin typeface="Arial Black"/>
              </a:rPr>
              <a:t>EN MINA RAJO ABIERTO</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066800" y="44450"/>
            <a:ext cx="7010400" cy="542925"/>
          </a:xfrm>
          <a:prstGeom prst="rect">
            <a:avLst/>
          </a:prstGeom>
          <a:noFill/>
          <a:ln w="9525">
            <a:noFill/>
            <a:miter lim="800000"/>
            <a:headEnd/>
            <a:tailEnd/>
          </a:ln>
          <a:effectLst/>
        </p:spPr>
        <p:txBody>
          <a:bodyPr>
            <a:spAutoFit/>
          </a:bodyPr>
          <a:lstStyle/>
          <a:p>
            <a:pPr eaLnBrk="0" hangingPunct="0">
              <a:lnSpc>
                <a:spcPct val="40000"/>
              </a:lnSpc>
              <a:spcBef>
                <a:spcPct val="50000"/>
              </a:spcBef>
              <a:defRPr/>
            </a:pPr>
            <a:endParaRPr lang="es-ES_tradnl">
              <a:solidFill>
                <a:srgbClr val="0000FF"/>
              </a:solidFill>
              <a:latin typeface="Times"/>
            </a:endParaRPr>
          </a:p>
          <a:p>
            <a:pPr algn="ctr" eaLnBrk="0" hangingPunct="0">
              <a:lnSpc>
                <a:spcPct val="40000"/>
              </a:lnSpc>
              <a:spcBef>
                <a:spcPct val="50000"/>
              </a:spcBef>
              <a:defRPr/>
            </a:pPr>
            <a:r>
              <a:rPr lang="es-ES_tradnl" sz="2400" b="1">
                <a:solidFill>
                  <a:srgbClr val="0000FF"/>
                </a:solidFill>
                <a:effectLst>
                  <a:outerShdw blurRad="38100" dist="38100" dir="2700000" algn="tl">
                    <a:srgbClr val="C0C0C0"/>
                  </a:outerShdw>
                </a:effectLst>
              </a:rPr>
              <a:t>Estabilidad de taludes</a:t>
            </a:r>
            <a:endParaRPr lang="es-ES_tradnl" sz="3600">
              <a:solidFill>
                <a:srgbClr val="0000FF"/>
              </a:solidFill>
            </a:endParaRPr>
          </a:p>
        </p:txBody>
      </p:sp>
      <p:pic>
        <p:nvPicPr>
          <p:cNvPr id="9219" name="Picture 3"/>
          <p:cNvPicPr>
            <a:picLocks noChangeAspect="1" noChangeArrowheads="1"/>
          </p:cNvPicPr>
          <p:nvPr/>
        </p:nvPicPr>
        <p:blipFill>
          <a:blip r:embed="rId3" cstate="print"/>
          <a:srcRect l="10938" t="13542" r="10156" b="7292"/>
          <a:stretch>
            <a:fillRect/>
          </a:stretch>
        </p:blipFill>
        <p:spPr bwMode="auto">
          <a:xfrm>
            <a:off x="827088" y="785813"/>
            <a:ext cx="7489825" cy="563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extLst>
              <p:ext uri="{D42A27DB-BD31-4B8C-83A1-F6EECF244321}">
                <p14:modId xmlns:p14="http://schemas.microsoft.com/office/powerpoint/2010/main" val="2870050566"/>
              </p:ext>
            </p:extLst>
          </p:nvPr>
        </p:nvGraphicFramePr>
        <p:xfrm>
          <a:off x="508000" y="573360"/>
          <a:ext cx="8128000" cy="6096000"/>
        </p:xfrm>
        <a:graphic>
          <a:graphicData uri="http://schemas.openxmlformats.org/presentationml/2006/ole">
            <mc:AlternateContent xmlns:mc="http://schemas.openxmlformats.org/markup-compatibility/2006">
              <mc:Choice xmlns:v="urn:schemas-microsoft-com:vml" Requires="v">
                <p:oleObj spid="_x0000_s32781" name="Archivo de imagen" r:id="rId4" imgW="8128418" imgH="6096313" progId="">
                  <p:embed/>
                </p:oleObj>
              </mc:Choice>
              <mc:Fallback>
                <p:oleObj name="Archivo de imagen" r:id="rId4" imgW="8128418" imgH="6096313"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 y="573360"/>
                        <a:ext cx="8128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AutoShape 3"/>
          <p:cNvSpPr>
            <a:spLocks/>
          </p:cNvSpPr>
          <p:nvPr/>
        </p:nvSpPr>
        <p:spPr bwMode="auto">
          <a:xfrm>
            <a:off x="7092950" y="1052513"/>
            <a:ext cx="503238" cy="5040312"/>
          </a:xfrm>
          <a:prstGeom prst="leftBrace">
            <a:avLst>
              <a:gd name="adj1" fmla="val 83465"/>
              <a:gd name="adj2" fmla="val 50000"/>
            </a:avLst>
          </a:prstGeom>
          <a:noFill/>
          <a:ln w="9525">
            <a:solidFill>
              <a:srgbClr val="FFFF00"/>
            </a:solidFill>
            <a:round/>
            <a:headEnd/>
            <a:tailEnd/>
          </a:ln>
        </p:spPr>
        <p:txBody>
          <a:bodyPr wrap="none" anchor="ctr"/>
          <a:lstStyle/>
          <a:p>
            <a:endParaRPr lang="es-CL"/>
          </a:p>
        </p:txBody>
      </p:sp>
      <p:sp>
        <p:nvSpPr>
          <p:cNvPr id="3076" name="Text Box 4"/>
          <p:cNvSpPr txBox="1">
            <a:spLocks noChangeArrowheads="1"/>
          </p:cNvSpPr>
          <p:nvPr/>
        </p:nvSpPr>
        <p:spPr bwMode="auto">
          <a:xfrm>
            <a:off x="6227763" y="3429000"/>
            <a:ext cx="1081087" cy="366713"/>
          </a:xfrm>
          <a:prstGeom prst="rect">
            <a:avLst/>
          </a:prstGeom>
          <a:noFill/>
          <a:ln w="9525">
            <a:noFill/>
            <a:miter lim="800000"/>
            <a:headEnd/>
            <a:tailEnd/>
          </a:ln>
        </p:spPr>
        <p:txBody>
          <a:bodyPr>
            <a:spAutoFit/>
          </a:bodyPr>
          <a:lstStyle/>
          <a:p>
            <a:pPr>
              <a:spcBef>
                <a:spcPct val="50000"/>
              </a:spcBef>
            </a:pPr>
            <a:r>
              <a:rPr lang="es-CL" sz="1800" b="1">
                <a:solidFill>
                  <a:srgbClr val="FFFF00"/>
                </a:solidFill>
              </a:rPr>
              <a:t>32m</a:t>
            </a:r>
            <a:endParaRPr lang="es-ES" sz="1800" b="1">
              <a:solidFill>
                <a:srgbClr val="FFFF00"/>
              </a:solidFill>
            </a:endParaRPr>
          </a:p>
        </p:txBody>
      </p:sp>
      <p:sp>
        <p:nvSpPr>
          <p:cNvPr id="3077" name="Rectangle 5"/>
          <p:cNvSpPr>
            <a:spLocks noChangeArrowheads="1"/>
          </p:cNvSpPr>
          <p:nvPr/>
        </p:nvSpPr>
        <p:spPr bwMode="auto">
          <a:xfrm>
            <a:off x="827088" y="1302271"/>
            <a:ext cx="4572000" cy="1190625"/>
          </a:xfrm>
          <a:prstGeom prst="rect">
            <a:avLst/>
          </a:prstGeom>
          <a:noFill/>
          <a:ln w="9525">
            <a:noFill/>
            <a:miter lim="800000"/>
            <a:headEnd/>
            <a:tailEnd/>
          </a:ln>
        </p:spPr>
        <p:txBody>
          <a:bodyPr>
            <a:spAutoFit/>
          </a:bodyPr>
          <a:lstStyle/>
          <a:p>
            <a:r>
              <a:rPr lang="es-CL" sz="1800" b="1" dirty="0">
                <a:solidFill>
                  <a:srgbClr val="FFFF00"/>
                </a:solidFill>
                <a:sym typeface="Symbol" pitchFamily="18" charset="2"/>
              </a:rPr>
              <a:t> ANDINA</a:t>
            </a:r>
          </a:p>
          <a:p>
            <a:pPr>
              <a:buFontTx/>
              <a:buChar char="•"/>
            </a:pPr>
            <a:r>
              <a:rPr lang="es-CL" sz="1800" b="1" dirty="0">
                <a:solidFill>
                  <a:srgbClr val="FFFF00"/>
                </a:solidFill>
                <a:sym typeface="Symbol" pitchFamily="18" charset="2"/>
              </a:rPr>
              <a:t>Inclinación cara banco: 80º</a:t>
            </a:r>
          </a:p>
          <a:p>
            <a:endParaRPr lang="es-CL" sz="1800" b="1" dirty="0">
              <a:solidFill>
                <a:srgbClr val="FFFF00"/>
              </a:solidFill>
              <a:sym typeface="Symbol" pitchFamily="18" charset="2"/>
            </a:endParaRPr>
          </a:p>
          <a:p>
            <a:pPr>
              <a:buFontTx/>
              <a:buChar char="•"/>
            </a:pPr>
            <a:r>
              <a:rPr lang="es-CL" sz="1800" b="1" dirty="0">
                <a:solidFill>
                  <a:srgbClr val="FFFF00"/>
                </a:solidFill>
                <a:sym typeface="Symbol" pitchFamily="18" charset="2"/>
              </a:rPr>
              <a:t> Ángulos </a:t>
            </a:r>
            <a:r>
              <a:rPr lang="es-CL" sz="1800" b="1" dirty="0" err="1">
                <a:solidFill>
                  <a:srgbClr val="FFFF00"/>
                </a:solidFill>
                <a:sym typeface="Symbol" pitchFamily="18" charset="2"/>
              </a:rPr>
              <a:t>entrerrampas</a:t>
            </a:r>
            <a:r>
              <a:rPr lang="es-CL" sz="1800" b="1" dirty="0">
                <a:solidFill>
                  <a:srgbClr val="FFFF00"/>
                </a:solidFill>
                <a:sym typeface="Symbol" pitchFamily="18" charset="2"/>
              </a:rPr>
              <a:t>:  58 – 60°</a:t>
            </a:r>
          </a:p>
        </p:txBody>
      </p:sp>
      <p:sp>
        <p:nvSpPr>
          <p:cNvPr id="3078" name="Rectangle 7"/>
          <p:cNvSpPr>
            <a:spLocks noChangeArrowheads="1"/>
          </p:cNvSpPr>
          <p:nvPr/>
        </p:nvSpPr>
        <p:spPr bwMode="auto">
          <a:xfrm>
            <a:off x="827088" y="3790727"/>
            <a:ext cx="4572000" cy="1754326"/>
          </a:xfrm>
          <a:prstGeom prst="rect">
            <a:avLst/>
          </a:prstGeom>
          <a:noFill/>
          <a:ln w="9525">
            <a:noFill/>
            <a:miter lim="800000"/>
            <a:headEnd/>
            <a:tailEnd/>
          </a:ln>
        </p:spPr>
        <p:txBody>
          <a:bodyPr>
            <a:spAutoFit/>
          </a:bodyPr>
          <a:lstStyle/>
          <a:p>
            <a:r>
              <a:rPr lang="es-CL" sz="1800" b="1" dirty="0">
                <a:solidFill>
                  <a:srgbClr val="FFFF00"/>
                </a:solidFill>
                <a:sym typeface="Symbol" pitchFamily="18" charset="2"/>
              </a:rPr>
              <a:t>OTRAS MINAS</a:t>
            </a:r>
          </a:p>
          <a:p>
            <a:pPr>
              <a:buFontTx/>
              <a:buChar char="•"/>
            </a:pPr>
            <a:r>
              <a:rPr lang="es-CL" sz="1800" b="1" dirty="0">
                <a:solidFill>
                  <a:srgbClr val="FFFF00"/>
                </a:solidFill>
                <a:sym typeface="Symbol" pitchFamily="18" charset="2"/>
              </a:rPr>
              <a:t> Inclinación cara banco: 75º</a:t>
            </a:r>
          </a:p>
          <a:p>
            <a:endParaRPr lang="es-CL" sz="1800" b="1" dirty="0">
              <a:solidFill>
                <a:srgbClr val="FFFF00"/>
              </a:solidFill>
              <a:sym typeface="Symbol" pitchFamily="18" charset="2"/>
            </a:endParaRPr>
          </a:p>
          <a:p>
            <a:pPr>
              <a:buFontTx/>
              <a:buChar char="•"/>
            </a:pPr>
            <a:r>
              <a:rPr lang="es-CL" sz="1800" b="1" dirty="0">
                <a:solidFill>
                  <a:srgbClr val="FFFF00"/>
                </a:solidFill>
                <a:sym typeface="Symbol" pitchFamily="18" charset="2"/>
              </a:rPr>
              <a:t> Ángulos </a:t>
            </a:r>
            <a:r>
              <a:rPr lang="es-CL" sz="1800" b="1" dirty="0" err="1">
                <a:solidFill>
                  <a:srgbClr val="FFFF00"/>
                </a:solidFill>
                <a:sym typeface="Symbol" pitchFamily="18" charset="2"/>
              </a:rPr>
              <a:t>entrerrampas</a:t>
            </a:r>
            <a:r>
              <a:rPr lang="es-CL" sz="1800" b="1" dirty="0">
                <a:solidFill>
                  <a:srgbClr val="FFFF00"/>
                </a:solidFill>
                <a:sym typeface="Symbol" pitchFamily="18" charset="2"/>
              </a:rPr>
              <a:t>: </a:t>
            </a:r>
            <a:r>
              <a:rPr lang="es-CL" sz="1800" b="1" dirty="0" smtClean="0">
                <a:solidFill>
                  <a:srgbClr val="FFFF00"/>
                </a:solidFill>
                <a:sym typeface="Symbol" pitchFamily="18" charset="2"/>
              </a:rPr>
              <a:t>50 – 52°</a:t>
            </a:r>
            <a:endParaRPr lang="es-CL" sz="1800" b="1" dirty="0">
              <a:solidFill>
                <a:srgbClr val="FFFF00"/>
              </a:solidFill>
              <a:sym typeface="Symbol" pitchFamily="18" charset="2"/>
            </a:endParaRPr>
          </a:p>
          <a:p>
            <a:pPr lvl="3"/>
            <a:r>
              <a:rPr lang="es-CL" sz="1800" b="1" dirty="0">
                <a:solidFill>
                  <a:srgbClr val="FFFF00"/>
                </a:solidFill>
                <a:sym typeface="Symbol" pitchFamily="18" charset="2"/>
              </a:rPr>
              <a:t>   </a:t>
            </a:r>
            <a:r>
              <a:rPr lang="es-CL" sz="1800" b="1" dirty="0" smtClean="0">
                <a:solidFill>
                  <a:srgbClr val="FFFF00"/>
                </a:solidFill>
                <a:sym typeface="Symbol" pitchFamily="18" charset="2"/>
              </a:rPr>
              <a:t>Zona </a:t>
            </a:r>
            <a:r>
              <a:rPr lang="es-CL" sz="1800" b="1" dirty="0">
                <a:solidFill>
                  <a:srgbClr val="FFFF00"/>
                </a:solidFill>
                <a:sym typeface="Symbol" pitchFamily="18" charset="2"/>
              </a:rPr>
              <a:t>de Falla: 46º</a:t>
            </a:r>
          </a:p>
          <a:p>
            <a:pPr lvl="3"/>
            <a:r>
              <a:rPr lang="es-CL" sz="1800" b="1" dirty="0">
                <a:solidFill>
                  <a:srgbClr val="FFFF00"/>
                </a:solidFill>
                <a:sym typeface="Symbol" pitchFamily="18" charset="2"/>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12291" name="Rectangle 7"/>
          <p:cNvSpPr>
            <a:spLocks noChangeArrowheads="1"/>
          </p:cNvSpPr>
          <p:nvPr/>
        </p:nvSpPr>
        <p:spPr bwMode="auto">
          <a:xfrm>
            <a:off x="468313" y="922338"/>
            <a:ext cx="8229600" cy="561975"/>
          </a:xfrm>
          <a:prstGeom prst="rect">
            <a:avLst/>
          </a:prstGeom>
          <a:noFill/>
          <a:ln w="9525">
            <a:noFill/>
            <a:miter lim="800000"/>
            <a:headEnd/>
            <a:tailEnd/>
          </a:ln>
        </p:spPr>
        <p:txBody>
          <a:bodyPr/>
          <a:lstStyle/>
          <a:p>
            <a:pPr algn="ctr" eaLnBrk="0" hangingPunct="0"/>
            <a:r>
              <a:rPr lang="es-CL" sz="1800" b="1"/>
              <a:t>COMPONENTES PRINCIPALES</a:t>
            </a:r>
            <a:endParaRPr lang="es-ES" sz="1800" b="1"/>
          </a:p>
        </p:txBody>
      </p:sp>
      <p:pic>
        <p:nvPicPr>
          <p:cNvPr id="12292" name="Picture 8"/>
          <p:cNvPicPr>
            <a:picLocks noChangeAspect="1" noChangeArrowheads="1"/>
          </p:cNvPicPr>
          <p:nvPr/>
        </p:nvPicPr>
        <p:blipFill>
          <a:blip r:embed="rId2" cstate="print"/>
          <a:srcRect/>
          <a:stretch>
            <a:fillRect/>
          </a:stretch>
        </p:blipFill>
        <p:spPr bwMode="auto">
          <a:xfrm>
            <a:off x="2306638" y="1268413"/>
            <a:ext cx="4497387" cy="5256212"/>
          </a:xfrm>
          <a:prstGeom prst="rect">
            <a:avLst/>
          </a:prstGeom>
          <a:noFill/>
          <a:ln w="9525">
            <a:noFill/>
            <a:miter lim="800000"/>
            <a:headEnd/>
            <a:tailEnd/>
          </a:ln>
        </p:spPr>
      </p:pic>
      <p:sp>
        <p:nvSpPr>
          <p:cNvPr id="23561" name="Text Box 9"/>
          <p:cNvSpPr txBox="1">
            <a:spLocks noChangeArrowheads="1"/>
          </p:cNvSpPr>
          <p:nvPr/>
        </p:nvSpPr>
        <p:spPr bwMode="auto">
          <a:xfrm>
            <a:off x="2195513" y="3789363"/>
            <a:ext cx="936625" cy="244475"/>
          </a:xfrm>
          <a:prstGeom prst="rect">
            <a:avLst/>
          </a:prstGeom>
          <a:noFill/>
          <a:ln w="9525">
            <a:noFill/>
            <a:miter lim="800000"/>
            <a:headEnd/>
            <a:tailEnd/>
          </a:ln>
        </p:spPr>
        <p:txBody>
          <a:bodyPr>
            <a:spAutoFit/>
          </a:bodyPr>
          <a:lstStyle/>
          <a:p>
            <a:pPr>
              <a:spcBef>
                <a:spcPct val="50000"/>
              </a:spcBef>
            </a:pPr>
            <a:r>
              <a:rPr lang="es-CL" sz="1000"/>
              <a:t>Compresor</a:t>
            </a:r>
            <a:endParaRPr lang="es-ES" sz="1000"/>
          </a:p>
        </p:txBody>
      </p:sp>
      <p:sp>
        <p:nvSpPr>
          <p:cNvPr id="23562" name="Text Box 10"/>
          <p:cNvSpPr txBox="1">
            <a:spLocks noChangeArrowheads="1"/>
          </p:cNvSpPr>
          <p:nvPr/>
        </p:nvSpPr>
        <p:spPr bwMode="auto">
          <a:xfrm>
            <a:off x="2484438" y="3573463"/>
            <a:ext cx="1873250" cy="244475"/>
          </a:xfrm>
          <a:prstGeom prst="rect">
            <a:avLst/>
          </a:prstGeom>
          <a:noFill/>
          <a:ln w="9525">
            <a:noFill/>
            <a:miter lim="800000"/>
            <a:headEnd/>
            <a:tailEnd/>
          </a:ln>
        </p:spPr>
        <p:txBody>
          <a:bodyPr>
            <a:spAutoFit/>
          </a:bodyPr>
          <a:lstStyle/>
          <a:p>
            <a:pPr>
              <a:spcBef>
                <a:spcPct val="50000"/>
              </a:spcBef>
            </a:pPr>
            <a:r>
              <a:rPr lang="es-CL" sz="1000"/>
              <a:t>Motor Diesel</a:t>
            </a:r>
            <a:endParaRPr lang="es-ES" sz="1000"/>
          </a:p>
        </p:txBody>
      </p:sp>
      <p:sp>
        <p:nvSpPr>
          <p:cNvPr id="23563" name="Text Box 11"/>
          <p:cNvSpPr txBox="1">
            <a:spLocks noChangeArrowheads="1"/>
          </p:cNvSpPr>
          <p:nvPr/>
        </p:nvSpPr>
        <p:spPr bwMode="auto">
          <a:xfrm>
            <a:off x="2771775" y="3357563"/>
            <a:ext cx="2520950" cy="244475"/>
          </a:xfrm>
          <a:prstGeom prst="rect">
            <a:avLst/>
          </a:prstGeom>
          <a:noFill/>
          <a:ln w="9525">
            <a:noFill/>
            <a:miter lim="800000"/>
            <a:headEnd/>
            <a:tailEnd/>
          </a:ln>
        </p:spPr>
        <p:txBody>
          <a:bodyPr>
            <a:spAutoFit/>
          </a:bodyPr>
          <a:lstStyle/>
          <a:p>
            <a:pPr>
              <a:spcBef>
                <a:spcPct val="50000"/>
              </a:spcBef>
            </a:pPr>
            <a:r>
              <a:rPr lang="es-CL" sz="1000"/>
              <a:t>Armario Eléctrico</a:t>
            </a:r>
            <a:endParaRPr lang="es-ES" sz="1000"/>
          </a:p>
        </p:txBody>
      </p:sp>
      <p:sp>
        <p:nvSpPr>
          <p:cNvPr id="23564" name="Text Box 12"/>
          <p:cNvSpPr txBox="1">
            <a:spLocks noChangeArrowheads="1"/>
          </p:cNvSpPr>
          <p:nvPr/>
        </p:nvSpPr>
        <p:spPr bwMode="auto">
          <a:xfrm>
            <a:off x="3492500" y="3184525"/>
            <a:ext cx="1800225" cy="244475"/>
          </a:xfrm>
          <a:prstGeom prst="rect">
            <a:avLst/>
          </a:prstGeom>
          <a:noFill/>
          <a:ln w="9525">
            <a:noFill/>
            <a:miter lim="800000"/>
            <a:headEnd/>
            <a:tailEnd/>
          </a:ln>
        </p:spPr>
        <p:txBody>
          <a:bodyPr>
            <a:spAutoFit/>
          </a:bodyPr>
          <a:lstStyle/>
          <a:p>
            <a:pPr>
              <a:spcBef>
                <a:spcPct val="50000"/>
              </a:spcBef>
            </a:pPr>
            <a:r>
              <a:rPr lang="es-CL" sz="1000"/>
              <a:t>Cabina</a:t>
            </a:r>
            <a:endParaRPr lang="es-ES" sz="1000"/>
          </a:p>
        </p:txBody>
      </p:sp>
      <p:sp>
        <p:nvSpPr>
          <p:cNvPr id="23565" name="Text Box 13"/>
          <p:cNvSpPr txBox="1">
            <a:spLocks noChangeArrowheads="1"/>
          </p:cNvSpPr>
          <p:nvPr/>
        </p:nvSpPr>
        <p:spPr bwMode="auto">
          <a:xfrm>
            <a:off x="2987675" y="2781300"/>
            <a:ext cx="1800225" cy="396875"/>
          </a:xfrm>
          <a:prstGeom prst="rect">
            <a:avLst/>
          </a:prstGeom>
          <a:noFill/>
          <a:ln w="9525">
            <a:noFill/>
            <a:miter lim="800000"/>
            <a:headEnd/>
            <a:tailEnd/>
          </a:ln>
        </p:spPr>
        <p:txBody>
          <a:bodyPr>
            <a:spAutoFit/>
          </a:bodyPr>
          <a:lstStyle/>
          <a:p>
            <a:pPr>
              <a:spcBef>
                <a:spcPct val="50000"/>
              </a:spcBef>
            </a:pPr>
            <a:r>
              <a:rPr lang="es-CL" sz="1000"/>
              <a:t>Panel de mandos para perforación</a:t>
            </a:r>
            <a:endParaRPr lang="es-ES" sz="1000"/>
          </a:p>
        </p:txBody>
      </p:sp>
      <p:sp>
        <p:nvSpPr>
          <p:cNvPr id="23566" name="Text Box 14"/>
          <p:cNvSpPr txBox="1">
            <a:spLocks noChangeArrowheads="1"/>
          </p:cNvSpPr>
          <p:nvPr/>
        </p:nvSpPr>
        <p:spPr bwMode="auto">
          <a:xfrm>
            <a:off x="4427538" y="2708275"/>
            <a:ext cx="1800225" cy="244475"/>
          </a:xfrm>
          <a:prstGeom prst="rect">
            <a:avLst/>
          </a:prstGeom>
          <a:noFill/>
          <a:ln w="9525">
            <a:noFill/>
            <a:miter lim="800000"/>
            <a:headEnd/>
            <a:tailEnd/>
          </a:ln>
        </p:spPr>
        <p:txBody>
          <a:bodyPr>
            <a:spAutoFit/>
          </a:bodyPr>
          <a:lstStyle/>
          <a:p>
            <a:pPr>
              <a:spcBef>
                <a:spcPct val="50000"/>
              </a:spcBef>
            </a:pPr>
            <a:r>
              <a:rPr lang="es-CL" sz="1000"/>
              <a:t>Brazo</a:t>
            </a:r>
            <a:endParaRPr lang="es-ES" sz="1000"/>
          </a:p>
        </p:txBody>
      </p:sp>
      <p:sp>
        <p:nvSpPr>
          <p:cNvPr id="23567" name="Text Box 15"/>
          <p:cNvSpPr txBox="1">
            <a:spLocks noChangeArrowheads="1"/>
          </p:cNvSpPr>
          <p:nvPr/>
        </p:nvSpPr>
        <p:spPr bwMode="auto">
          <a:xfrm>
            <a:off x="6156325" y="1700213"/>
            <a:ext cx="2735263" cy="244475"/>
          </a:xfrm>
          <a:prstGeom prst="rect">
            <a:avLst/>
          </a:prstGeom>
          <a:noFill/>
          <a:ln w="9525">
            <a:noFill/>
            <a:miter lim="800000"/>
            <a:headEnd/>
            <a:tailEnd/>
          </a:ln>
        </p:spPr>
        <p:txBody>
          <a:bodyPr>
            <a:spAutoFit/>
          </a:bodyPr>
          <a:lstStyle/>
          <a:p>
            <a:pPr>
              <a:spcBef>
                <a:spcPct val="50000"/>
              </a:spcBef>
            </a:pPr>
            <a:r>
              <a:rPr lang="es-CL" sz="1000"/>
              <a:t>Dispositivo de avance</a:t>
            </a:r>
            <a:endParaRPr lang="es-ES" sz="1000"/>
          </a:p>
        </p:txBody>
      </p:sp>
      <p:sp>
        <p:nvSpPr>
          <p:cNvPr id="23568" name="Text Box 16"/>
          <p:cNvSpPr txBox="1">
            <a:spLocks noChangeArrowheads="1"/>
          </p:cNvSpPr>
          <p:nvPr/>
        </p:nvSpPr>
        <p:spPr bwMode="auto">
          <a:xfrm>
            <a:off x="6300788" y="2205038"/>
            <a:ext cx="2016125" cy="244475"/>
          </a:xfrm>
          <a:prstGeom prst="rect">
            <a:avLst/>
          </a:prstGeom>
          <a:noFill/>
          <a:ln w="9525">
            <a:noFill/>
            <a:miter lim="800000"/>
            <a:headEnd/>
            <a:tailEnd/>
          </a:ln>
        </p:spPr>
        <p:txBody>
          <a:bodyPr>
            <a:spAutoFit/>
          </a:bodyPr>
          <a:lstStyle/>
          <a:p>
            <a:pPr>
              <a:spcBef>
                <a:spcPct val="50000"/>
              </a:spcBef>
            </a:pPr>
            <a:r>
              <a:rPr lang="es-CL" sz="1000"/>
              <a:t>Sistema de manejo de tubos</a:t>
            </a:r>
            <a:endParaRPr lang="es-ES" sz="1000"/>
          </a:p>
        </p:txBody>
      </p:sp>
      <p:sp>
        <p:nvSpPr>
          <p:cNvPr id="23570" name="Text Box 18"/>
          <p:cNvSpPr txBox="1">
            <a:spLocks noChangeArrowheads="1"/>
          </p:cNvSpPr>
          <p:nvPr/>
        </p:nvSpPr>
        <p:spPr bwMode="auto">
          <a:xfrm>
            <a:off x="6443663" y="4221163"/>
            <a:ext cx="1584325" cy="244475"/>
          </a:xfrm>
          <a:prstGeom prst="rect">
            <a:avLst/>
          </a:prstGeom>
          <a:noFill/>
          <a:ln w="9525">
            <a:noFill/>
            <a:miter lim="800000"/>
            <a:headEnd/>
            <a:tailEnd/>
          </a:ln>
        </p:spPr>
        <p:txBody>
          <a:bodyPr>
            <a:spAutoFit/>
          </a:bodyPr>
          <a:lstStyle/>
          <a:p>
            <a:pPr>
              <a:spcBef>
                <a:spcPct val="50000"/>
              </a:spcBef>
            </a:pPr>
            <a:r>
              <a:rPr lang="es-CL" sz="1000"/>
              <a:t>Mesa quebrantadora</a:t>
            </a:r>
            <a:endParaRPr lang="es-ES" sz="1000"/>
          </a:p>
        </p:txBody>
      </p:sp>
      <p:sp>
        <p:nvSpPr>
          <p:cNvPr id="23571" name="Text Box 19"/>
          <p:cNvSpPr txBox="1">
            <a:spLocks noChangeArrowheads="1"/>
          </p:cNvSpPr>
          <p:nvPr/>
        </p:nvSpPr>
        <p:spPr bwMode="auto">
          <a:xfrm>
            <a:off x="5076825" y="5661025"/>
            <a:ext cx="2520950" cy="244475"/>
          </a:xfrm>
          <a:prstGeom prst="rect">
            <a:avLst/>
          </a:prstGeom>
          <a:noFill/>
          <a:ln w="9525">
            <a:noFill/>
            <a:miter lim="800000"/>
            <a:headEnd/>
            <a:tailEnd/>
          </a:ln>
        </p:spPr>
        <p:txBody>
          <a:bodyPr>
            <a:spAutoFit/>
          </a:bodyPr>
          <a:lstStyle/>
          <a:p>
            <a:pPr>
              <a:spcBef>
                <a:spcPct val="50000"/>
              </a:spcBef>
            </a:pPr>
            <a:r>
              <a:rPr lang="es-CL" sz="1000"/>
              <a:t>Bastidores de oruga</a:t>
            </a:r>
            <a:endParaRPr lang="es-ES" sz="1000"/>
          </a:p>
        </p:txBody>
      </p:sp>
      <p:sp>
        <p:nvSpPr>
          <p:cNvPr id="23572" name="Text Box 20"/>
          <p:cNvSpPr txBox="1">
            <a:spLocks noChangeArrowheads="1"/>
          </p:cNvSpPr>
          <p:nvPr/>
        </p:nvSpPr>
        <p:spPr bwMode="auto">
          <a:xfrm>
            <a:off x="5507038" y="5157788"/>
            <a:ext cx="2593975" cy="244475"/>
          </a:xfrm>
          <a:prstGeom prst="rect">
            <a:avLst/>
          </a:prstGeom>
          <a:noFill/>
          <a:ln w="9525">
            <a:noFill/>
            <a:miter lim="800000"/>
            <a:headEnd/>
            <a:tailEnd/>
          </a:ln>
        </p:spPr>
        <p:txBody>
          <a:bodyPr>
            <a:spAutoFit/>
          </a:bodyPr>
          <a:lstStyle/>
          <a:p>
            <a:pPr>
              <a:spcBef>
                <a:spcPct val="50000"/>
              </a:spcBef>
            </a:pPr>
            <a:r>
              <a:rPr lang="es-CL" sz="1000"/>
              <a:t>Bombas hidráulicas</a:t>
            </a:r>
            <a:endParaRPr lang="es-ES" sz="1000"/>
          </a:p>
        </p:txBody>
      </p:sp>
      <p:sp>
        <p:nvSpPr>
          <p:cNvPr id="23573" name="Text Box 21"/>
          <p:cNvSpPr txBox="1">
            <a:spLocks noChangeArrowheads="1"/>
          </p:cNvSpPr>
          <p:nvPr/>
        </p:nvSpPr>
        <p:spPr bwMode="auto">
          <a:xfrm>
            <a:off x="4427538" y="6021388"/>
            <a:ext cx="2306637" cy="244475"/>
          </a:xfrm>
          <a:prstGeom prst="rect">
            <a:avLst/>
          </a:prstGeom>
          <a:noFill/>
          <a:ln w="9525">
            <a:noFill/>
            <a:miter lim="800000"/>
            <a:headEnd/>
            <a:tailEnd/>
          </a:ln>
        </p:spPr>
        <p:txBody>
          <a:bodyPr>
            <a:spAutoFit/>
          </a:bodyPr>
          <a:lstStyle/>
          <a:p>
            <a:pPr>
              <a:spcBef>
                <a:spcPct val="50000"/>
              </a:spcBef>
            </a:pPr>
            <a:r>
              <a:rPr lang="es-CL" sz="1000"/>
              <a:t>Captador de polvo</a:t>
            </a:r>
            <a:endParaRPr lang="es-ES" sz="1000"/>
          </a:p>
        </p:txBody>
      </p:sp>
      <p:sp>
        <p:nvSpPr>
          <p:cNvPr id="23574" name="Text Box 22"/>
          <p:cNvSpPr txBox="1">
            <a:spLocks noChangeArrowheads="1"/>
          </p:cNvSpPr>
          <p:nvPr/>
        </p:nvSpPr>
        <p:spPr bwMode="auto">
          <a:xfrm>
            <a:off x="2484438" y="6021388"/>
            <a:ext cx="1800225" cy="244475"/>
          </a:xfrm>
          <a:prstGeom prst="rect">
            <a:avLst/>
          </a:prstGeom>
          <a:noFill/>
          <a:ln w="9525">
            <a:noFill/>
            <a:miter lim="800000"/>
            <a:headEnd/>
            <a:tailEnd/>
          </a:ln>
        </p:spPr>
        <p:txBody>
          <a:bodyPr>
            <a:spAutoFit/>
          </a:bodyPr>
          <a:lstStyle/>
          <a:p>
            <a:pPr>
              <a:spcBef>
                <a:spcPct val="50000"/>
              </a:spcBef>
            </a:pPr>
            <a:r>
              <a:rPr lang="es-CL" sz="1000"/>
              <a:t>Radiador</a:t>
            </a:r>
            <a:endParaRPr lang="es-ES" sz="1000"/>
          </a:p>
        </p:txBody>
      </p:sp>
      <p:sp>
        <p:nvSpPr>
          <p:cNvPr id="23575" name="Text Box 23"/>
          <p:cNvSpPr txBox="1">
            <a:spLocks noChangeArrowheads="1"/>
          </p:cNvSpPr>
          <p:nvPr/>
        </p:nvSpPr>
        <p:spPr bwMode="auto">
          <a:xfrm>
            <a:off x="681038" y="5403850"/>
            <a:ext cx="2019300" cy="473075"/>
          </a:xfrm>
          <a:prstGeom prst="rect">
            <a:avLst/>
          </a:prstGeom>
          <a:noFill/>
          <a:ln w="9525">
            <a:noFill/>
            <a:miter lim="800000"/>
            <a:headEnd/>
            <a:tailEnd/>
          </a:ln>
        </p:spPr>
        <p:txBody>
          <a:bodyPr>
            <a:spAutoFit/>
          </a:bodyPr>
          <a:lstStyle/>
          <a:p>
            <a:pPr>
              <a:spcBef>
                <a:spcPct val="50000"/>
              </a:spcBef>
            </a:pPr>
            <a:r>
              <a:rPr lang="es-CL" sz="1000"/>
              <a:t>Radiador compresor y radiador </a:t>
            </a:r>
          </a:p>
          <a:p>
            <a:pPr>
              <a:spcBef>
                <a:spcPct val="50000"/>
              </a:spcBef>
            </a:pPr>
            <a:r>
              <a:rPr lang="es-CL" sz="1000"/>
              <a:t>de aceite hidrúlico</a:t>
            </a:r>
            <a:endParaRPr lang="es-ES" sz="1000"/>
          </a:p>
        </p:txBody>
      </p:sp>
      <p:sp>
        <p:nvSpPr>
          <p:cNvPr id="23576" name="Text Box 24"/>
          <p:cNvSpPr txBox="1">
            <a:spLocks noChangeArrowheads="1"/>
          </p:cNvSpPr>
          <p:nvPr/>
        </p:nvSpPr>
        <p:spPr bwMode="auto">
          <a:xfrm>
            <a:off x="6443663" y="4552950"/>
            <a:ext cx="1584325" cy="244475"/>
          </a:xfrm>
          <a:prstGeom prst="rect">
            <a:avLst/>
          </a:prstGeom>
          <a:noFill/>
          <a:ln w="9525">
            <a:noFill/>
            <a:miter lim="800000"/>
            <a:headEnd/>
            <a:tailEnd/>
          </a:ln>
        </p:spPr>
        <p:txBody>
          <a:bodyPr>
            <a:spAutoFit/>
          </a:bodyPr>
          <a:lstStyle/>
          <a:p>
            <a:pPr>
              <a:spcBef>
                <a:spcPct val="50000"/>
              </a:spcBef>
            </a:pPr>
            <a:r>
              <a:rPr lang="es-CL" sz="1000"/>
              <a:t>Guía de tubos</a:t>
            </a:r>
            <a:endParaRPr lang="es-ES"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3561"/>
                                        </p:tgtEl>
                                        <p:attrNameLst>
                                          <p:attrName>style.visibility</p:attrName>
                                        </p:attrNameLst>
                                      </p:cBhvr>
                                      <p:to>
                                        <p:strVal val="visible"/>
                                      </p:to>
                                    </p:set>
                                    <p:anim from="(-#ppt_w/2)" to="(#ppt_x)" calcmode="lin" valueType="num">
                                      <p:cBhvr>
                                        <p:cTn id="7" dur="600" fill="hold">
                                          <p:stCondLst>
                                            <p:cond delay="0"/>
                                          </p:stCondLst>
                                        </p:cTn>
                                        <p:tgtEl>
                                          <p:spTgt spid="23561"/>
                                        </p:tgtEl>
                                        <p:attrNameLst>
                                          <p:attrName>ppt_x</p:attrName>
                                        </p:attrNameLst>
                                      </p:cBhvr>
                                    </p:anim>
                                    <p:anim from="0" to="-1.0" calcmode="lin" valueType="num">
                                      <p:cBhvr>
                                        <p:cTn id="8" dur="200" decel="50000" autoRev="1" fill="hold">
                                          <p:stCondLst>
                                            <p:cond delay="600"/>
                                          </p:stCondLst>
                                        </p:cTn>
                                        <p:tgtEl>
                                          <p:spTgt spid="23561"/>
                                        </p:tgtEl>
                                        <p:attrNameLst>
                                          <p:attrName>xshear</p:attrName>
                                        </p:attrNameLst>
                                      </p:cBhvr>
                                    </p:anim>
                                    <p:animScale>
                                      <p:cBhvr>
                                        <p:cTn id="9" dur="200" decel="100000" autoRev="1" fill="hold">
                                          <p:stCondLst>
                                            <p:cond delay="600"/>
                                          </p:stCondLst>
                                        </p:cTn>
                                        <p:tgtEl>
                                          <p:spTgt spid="23561"/>
                                        </p:tgtEl>
                                      </p:cBhvr>
                                      <p:from x="100000" y="100000"/>
                                      <p:to x="80000" y="100000"/>
                                    </p:animScale>
                                    <p:anim by="(#ppt_h/3+#ppt_w*0.1)" calcmode="lin" valueType="num">
                                      <p:cBhvr additive="sum">
                                        <p:cTn id="10" dur="200" decel="100000" autoRev="1" fill="hold">
                                          <p:stCondLst>
                                            <p:cond delay="600"/>
                                          </p:stCondLst>
                                        </p:cTn>
                                        <p:tgtEl>
                                          <p:spTgt spid="23561"/>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23562"/>
                                        </p:tgtEl>
                                        <p:attrNameLst>
                                          <p:attrName>style.visibility</p:attrName>
                                        </p:attrNameLst>
                                      </p:cBhvr>
                                      <p:to>
                                        <p:strVal val="visible"/>
                                      </p:to>
                                    </p:set>
                                    <p:anim from="(-#ppt_w/2)" to="(#ppt_x)" calcmode="lin" valueType="num">
                                      <p:cBhvr>
                                        <p:cTn id="15" dur="600" fill="hold">
                                          <p:stCondLst>
                                            <p:cond delay="0"/>
                                          </p:stCondLst>
                                        </p:cTn>
                                        <p:tgtEl>
                                          <p:spTgt spid="23562"/>
                                        </p:tgtEl>
                                        <p:attrNameLst>
                                          <p:attrName>ppt_x</p:attrName>
                                        </p:attrNameLst>
                                      </p:cBhvr>
                                    </p:anim>
                                    <p:anim from="0" to="-1.0" calcmode="lin" valueType="num">
                                      <p:cBhvr>
                                        <p:cTn id="16" dur="200" decel="50000" autoRev="1" fill="hold">
                                          <p:stCondLst>
                                            <p:cond delay="600"/>
                                          </p:stCondLst>
                                        </p:cTn>
                                        <p:tgtEl>
                                          <p:spTgt spid="23562"/>
                                        </p:tgtEl>
                                        <p:attrNameLst>
                                          <p:attrName>xshear</p:attrName>
                                        </p:attrNameLst>
                                      </p:cBhvr>
                                    </p:anim>
                                    <p:animScale>
                                      <p:cBhvr>
                                        <p:cTn id="17" dur="200" decel="100000" autoRev="1" fill="hold">
                                          <p:stCondLst>
                                            <p:cond delay="600"/>
                                          </p:stCondLst>
                                        </p:cTn>
                                        <p:tgtEl>
                                          <p:spTgt spid="23562"/>
                                        </p:tgtEl>
                                      </p:cBhvr>
                                      <p:from x="100000" y="100000"/>
                                      <p:to x="80000" y="100000"/>
                                    </p:animScale>
                                    <p:anim by="(#ppt_h/3+#ppt_w*0.1)" calcmode="lin" valueType="num">
                                      <p:cBhvr additive="sum">
                                        <p:cTn id="18" dur="200" decel="100000" autoRev="1" fill="hold">
                                          <p:stCondLst>
                                            <p:cond delay="600"/>
                                          </p:stCondLst>
                                        </p:cTn>
                                        <p:tgtEl>
                                          <p:spTgt spid="23562"/>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23563"/>
                                        </p:tgtEl>
                                        <p:attrNameLst>
                                          <p:attrName>style.visibility</p:attrName>
                                        </p:attrNameLst>
                                      </p:cBhvr>
                                      <p:to>
                                        <p:strVal val="visible"/>
                                      </p:to>
                                    </p:set>
                                    <p:anim from="(-#ppt_w/2)" to="(#ppt_x)" calcmode="lin" valueType="num">
                                      <p:cBhvr>
                                        <p:cTn id="23" dur="600" fill="hold">
                                          <p:stCondLst>
                                            <p:cond delay="0"/>
                                          </p:stCondLst>
                                        </p:cTn>
                                        <p:tgtEl>
                                          <p:spTgt spid="23563"/>
                                        </p:tgtEl>
                                        <p:attrNameLst>
                                          <p:attrName>ppt_x</p:attrName>
                                        </p:attrNameLst>
                                      </p:cBhvr>
                                    </p:anim>
                                    <p:anim from="0" to="-1.0" calcmode="lin" valueType="num">
                                      <p:cBhvr>
                                        <p:cTn id="24" dur="200" decel="50000" autoRev="1" fill="hold">
                                          <p:stCondLst>
                                            <p:cond delay="600"/>
                                          </p:stCondLst>
                                        </p:cTn>
                                        <p:tgtEl>
                                          <p:spTgt spid="23563"/>
                                        </p:tgtEl>
                                        <p:attrNameLst>
                                          <p:attrName>xshear</p:attrName>
                                        </p:attrNameLst>
                                      </p:cBhvr>
                                    </p:anim>
                                    <p:animScale>
                                      <p:cBhvr>
                                        <p:cTn id="25" dur="200" decel="100000" autoRev="1" fill="hold">
                                          <p:stCondLst>
                                            <p:cond delay="600"/>
                                          </p:stCondLst>
                                        </p:cTn>
                                        <p:tgtEl>
                                          <p:spTgt spid="23563"/>
                                        </p:tgtEl>
                                      </p:cBhvr>
                                      <p:from x="100000" y="100000"/>
                                      <p:to x="80000" y="100000"/>
                                    </p:animScale>
                                    <p:anim by="(#ppt_h/3+#ppt_w*0.1)" calcmode="lin" valueType="num">
                                      <p:cBhvr additive="sum">
                                        <p:cTn id="26" dur="200" decel="100000" autoRev="1" fill="hold">
                                          <p:stCondLst>
                                            <p:cond delay="600"/>
                                          </p:stCondLst>
                                        </p:cTn>
                                        <p:tgtEl>
                                          <p:spTgt spid="23563"/>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23564"/>
                                        </p:tgtEl>
                                        <p:attrNameLst>
                                          <p:attrName>style.visibility</p:attrName>
                                        </p:attrNameLst>
                                      </p:cBhvr>
                                      <p:to>
                                        <p:strVal val="visible"/>
                                      </p:to>
                                    </p:set>
                                    <p:anim from="(-#ppt_w/2)" to="(#ppt_x)" calcmode="lin" valueType="num">
                                      <p:cBhvr>
                                        <p:cTn id="31" dur="600" fill="hold">
                                          <p:stCondLst>
                                            <p:cond delay="0"/>
                                          </p:stCondLst>
                                        </p:cTn>
                                        <p:tgtEl>
                                          <p:spTgt spid="23564"/>
                                        </p:tgtEl>
                                        <p:attrNameLst>
                                          <p:attrName>ppt_x</p:attrName>
                                        </p:attrNameLst>
                                      </p:cBhvr>
                                    </p:anim>
                                    <p:anim from="0" to="-1.0" calcmode="lin" valueType="num">
                                      <p:cBhvr>
                                        <p:cTn id="32" dur="200" decel="50000" autoRev="1" fill="hold">
                                          <p:stCondLst>
                                            <p:cond delay="600"/>
                                          </p:stCondLst>
                                        </p:cTn>
                                        <p:tgtEl>
                                          <p:spTgt spid="23564"/>
                                        </p:tgtEl>
                                        <p:attrNameLst>
                                          <p:attrName>xshear</p:attrName>
                                        </p:attrNameLst>
                                      </p:cBhvr>
                                    </p:anim>
                                    <p:animScale>
                                      <p:cBhvr>
                                        <p:cTn id="33" dur="200" decel="100000" autoRev="1" fill="hold">
                                          <p:stCondLst>
                                            <p:cond delay="600"/>
                                          </p:stCondLst>
                                        </p:cTn>
                                        <p:tgtEl>
                                          <p:spTgt spid="23564"/>
                                        </p:tgtEl>
                                      </p:cBhvr>
                                      <p:from x="100000" y="100000"/>
                                      <p:to x="80000" y="100000"/>
                                    </p:animScale>
                                    <p:anim by="(#ppt_h/3+#ppt_w*0.1)" calcmode="lin" valueType="num">
                                      <p:cBhvr additive="sum">
                                        <p:cTn id="34" dur="200" decel="100000" autoRev="1" fill="hold">
                                          <p:stCondLst>
                                            <p:cond delay="600"/>
                                          </p:stCondLst>
                                        </p:cTn>
                                        <p:tgtEl>
                                          <p:spTgt spid="23564"/>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23565"/>
                                        </p:tgtEl>
                                        <p:attrNameLst>
                                          <p:attrName>style.visibility</p:attrName>
                                        </p:attrNameLst>
                                      </p:cBhvr>
                                      <p:to>
                                        <p:strVal val="visible"/>
                                      </p:to>
                                    </p:set>
                                    <p:anim from="(-#ppt_w/2)" to="(#ppt_x)" calcmode="lin" valueType="num">
                                      <p:cBhvr>
                                        <p:cTn id="39" dur="600" fill="hold">
                                          <p:stCondLst>
                                            <p:cond delay="0"/>
                                          </p:stCondLst>
                                        </p:cTn>
                                        <p:tgtEl>
                                          <p:spTgt spid="23565"/>
                                        </p:tgtEl>
                                        <p:attrNameLst>
                                          <p:attrName>ppt_x</p:attrName>
                                        </p:attrNameLst>
                                      </p:cBhvr>
                                    </p:anim>
                                    <p:anim from="0" to="-1.0" calcmode="lin" valueType="num">
                                      <p:cBhvr>
                                        <p:cTn id="40" dur="200" decel="50000" autoRev="1" fill="hold">
                                          <p:stCondLst>
                                            <p:cond delay="600"/>
                                          </p:stCondLst>
                                        </p:cTn>
                                        <p:tgtEl>
                                          <p:spTgt spid="23565"/>
                                        </p:tgtEl>
                                        <p:attrNameLst>
                                          <p:attrName>xshear</p:attrName>
                                        </p:attrNameLst>
                                      </p:cBhvr>
                                    </p:anim>
                                    <p:animScale>
                                      <p:cBhvr>
                                        <p:cTn id="41" dur="200" decel="100000" autoRev="1" fill="hold">
                                          <p:stCondLst>
                                            <p:cond delay="600"/>
                                          </p:stCondLst>
                                        </p:cTn>
                                        <p:tgtEl>
                                          <p:spTgt spid="23565"/>
                                        </p:tgtEl>
                                      </p:cBhvr>
                                      <p:from x="100000" y="100000"/>
                                      <p:to x="80000" y="100000"/>
                                    </p:animScale>
                                    <p:anim by="(#ppt_h/3+#ppt_w*0.1)" calcmode="lin" valueType="num">
                                      <p:cBhvr additive="sum">
                                        <p:cTn id="42" dur="200" decel="100000" autoRev="1" fill="hold">
                                          <p:stCondLst>
                                            <p:cond delay="600"/>
                                          </p:stCondLst>
                                        </p:cTn>
                                        <p:tgtEl>
                                          <p:spTgt spid="23565"/>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23566"/>
                                        </p:tgtEl>
                                        <p:attrNameLst>
                                          <p:attrName>style.visibility</p:attrName>
                                        </p:attrNameLst>
                                      </p:cBhvr>
                                      <p:to>
                                        <p:strVal val="visible"/>
                                      </p:to>
                                    </p:set>
                                    <p:anim from="(-#ppt_w/2)" to="(#ppt_x)" calcmode="lin" valueType="num">
                                      <p:cBhvr>
                                        <p:cTn id="47" dur="600" fill="hold">
                                          <p:stCondLst>
                                            <p:cond delay="0"/>
                                          </p:stCondLst>
                                        </p:cTn>
                                        <p:tgtEl>
                                          <p:spTgt spid="23566"/>
                                        </p:tgtEl>
                                        <p:attrNameLst>
                                          <p:attrName>ppt_x</p:attrName>
                                        </p:attrNameLst>
                                      </p:cBhvr>
                                    </p:anim>
                                    <p:anim from="0" to="-1.0" calcmode="lin" valueType="num">
                                      <p:cBhvr>
                                        <p:cTn id="48" dur="200" decel="50000" autoRev="1" fill="hold">
                                          <p:stCondLst>
                                            <p:cond delay="600"/>
                                          </p:stCondLst>
                                        </p:cTn>
                                        <p:tgtEl>
                                          <p:spTgt spid="23566"/>
                                        </p:tgtEl>
                                        <p:attrNameLst>
                                          <p:attrName>xshear</p:attrName>
                                        </p:attrNameLst>
                                      </p:cBhvr>
                                    </p:anim>
                                    <p:animScale>
                                      <p:cBhvr>
                                        <p:cTn id="49" dur="200" decel="100000" autoRev="1" fill="hold">
                                          <p:stCondLst>
                                            <p:cond delay="600"/>
                                          </p:stCondLst>
                                        </p:cTn>
                                        <p:tgtEl>
                                          <p:spTgt spid="23566"/>
                                        </p:tgtEl>
                                      </p:cBhvr>
                                      <p:from x="100000" y="100000"/>
                                      <p:to x="80000" y="100000"/>
                                    </p:animScale>
                                    <p:anim by="(#ppt_h/3+#ppt_w*0.1)" calcmode="lin" valueType="num">
                                      <p:cBhvr additive="sum">
                                        <p:cTn id="50" dur="200" decel="100000" autoRev="1" fill="hold">
                                          <p:stCondLst>
                                            <p:cond delay="600"/>
                                          </p:stCondLst>
                                        </p:cTn>
                                        <p:tgtEl>
                                          <p:spTgt spid="23566"/>
                                        </p:tgtEl>
                                        <p:attrNameLst>
                                          <p:attrName>ppt_x</p:attrName>
                                        </p:attrNameLst>
                                      </p:cBhvr>
                                    </p:anim>
                                  </p:childTnLst>
                                </p:cTn>
                              </p:par>
                            </p:childTnLst>
                          </p:cTn>
                        </p:par>
                      </p:childTnLst>
                    </p:cTn>
                  </p:par>
                  <p:par>
                    <p:cTn id="51" fill="hold">
                      <p:stCondLst>
                        <p:cond delay="indefinite"/>
                      </p:stCondLst>
                      <p:childTnLst>
                        <p:par>
                          <p:cTn id="52" fill="hold">
                            <p:stCondLst>
                              <p:cond delay="0"/>
                            </p:stCondLst>
                            <p:childTnLst>
                              <p:par>
                                <p:cTn id="53" presetID="34" presetClass="entr" presetSubtype="0" fill="hold" grpId="0" nodeType="clickEffect">
                                  <p:stCondLst>
                                    <p:cond delay="0"/>
                                  </p:stCondLst>
                                  <p:childTnLst>
                                    <p:set>
                                      <p:cBhvr>
                                        <p:cTn id="54" dur="1" fill="hold">
                                          <p:stCondLst>
                                            <p:cond delay="0"/>
                                          </p:stCondLst>
                                        </p:cTn>
                                        <p:tgtEl>
                                          <p:spTgt spid="23567"/>
                                        </p:tgtEl>
                                        <p:attrNameLst>
                                          <p:attrName>style.visibility</p:attrName>
                                        </p:attrNameLst>
                                      </p:cBhvr>
                                      <p:to>
                                        <p:strVal val="visible"/>
                                      </p:to>
                                    </p:set>
                                    <p:anim from="(-#ppt_w/2)" to="(#ppt_x)" calcmode="lin" valueType="num">
                                      <p:cBhvr>
                                        <p:cTn id="55" dur="600" fill="hold">
                                          <p:stCondLst>
                                            <p:cond delay="0"/>
                                          </p:stCondLst>
                                        </p:cTn>
                                        <p:tgtEl>
                                          <p:spTgt spid="23567"/>
                                        </p:tgtEl>
                                        <p:attrNameLst>
                                          <p:attrName>ppt_x</p:attrName>
                                        </p:attrNameLst>
                                      </p:cBhvr>
                                    </p:anim>
                                    <p:anim from="0" to="-1.0" calcmode="lin" valueType="num">
                                      <p:cBhvr>
                                        <p:cTn id="56" dur="200" decel="50000" autoRev="1" fill="hold">
                                          <p:stCondLst>
                                            <p:cond delay="600"/>
                                          </p:stCondLst>
                                        </p:cTn>
                                        <p:tgtEl>
                                          <p:spTgt spid="23567"/>
                                        </p:tgtEl>
                                        <p:attrNameLst>
                                          <p:attrName>xshear</p:attrName>
                                        </p:attrNameLst>
                                      </p:cBhvr>
                                    </p:anim>
                                    <p:animScale>
                                      <p:cBhvr>
                                        <p:cTn id="57" dur="200" decel="100000" autoRev="1" fill="hold">
                                          <p:stCondLst>
                                            <p:cond delay="600"/>
                                          </p:stCondLst>
                                        </p:cTn>
                                        <p:tgtEl>
                                          <p:spTgt spid="23567"/>
                                        </p:tgtEl>
                                      </p:cBhvr>
                                      <p:from x="100000" y="100000"/>
                                      <p:to x="80000" y="100000"/>
                                    </p:animScale>
                                    <p:anim by="(#ppt_h/3+#ppt_w*0.1)" calcmode="lin" valueType="num">
                                      <p:cBhvr additive="sum">
                                        <p:cTn id="58" dur="200" decel="100000" autoRev="1" fill="hold">
                                          <p:stCondLst>
                                            <p:cond delay="600"/>
                                          </p:stCondLst>
                                        </p:cTn>
                                        <p:tgtEl>
                                          <p:spTgt spid="23567"/>
                                        </p:tgtEl>
                                        <p:attrNameLst>
                                          <p:attrName>ppt_x</p:attrName>
                                        </p:attrNameLst>
                                      </p:cBhvr>
                                    </p:anim>
                                  </p:childTnLst>
                                </p:cTn>
                              </p:par>
                            </p:childTnLst>
                          </p:cTn>
                        </p:par>
                      </p:childTnLst>
                    </p:cTn>
                  </p:par>
                  <p:par>
                    <p:cTn id="59" fill="hold">
                      <p:stCondLst>
                        <p:cond delay="indefinite"/>
                      </p:stCondLst>
                      <p:childTnLst>
                        <p:par>
                          <p:cTn id="60" fill="hold">
                            <p:stCondLst>
                              <p:cond delay="0"/>
                            </p:stCondLst>
                            <p:childTnLst>
                              <p:par>
                                <p:cTn id="61" presetID="34" presetClass="entr" presetSubtype="0" fill="hold" grpId="0" nodeType="clickEffect">
                                  <p:stCondLst>
                                    <p:cond delay="0"/>
                                  </p:stCondLst>
                                  <p:childTnLst>
                                    <p:set>
                                      <p:cBhvr>
                                        <p:cTn id="62" dur="1" fill="hold">
                                          <p:stCondLst>
                                            <p:cond delay="0"/>
                                          </p:stCondLst>
                                        </p:cTn>
                                        <p:tgtEl>
                                          <p:spTgt spid="23568"/>
                                        </p:tgtEl>
                                        <p:attrNameLst>
                                          <p:attrName>style.visibility</p:attrName>
                                        </p:attrNameLst>
                                      </p:cBhvr>
                                      <p:to>
                                        <p:strVal val="visible"/>
                                      </p:to>
                                    </p:set>
                                    <p:anim from="(-#ppt_w/2)" to="(#ppt_x)" calcmode="lin" valueType="num">
                                      <p:cBhvr>
                                        <p:cTn id="63" dur="600" fill="hold">
                                          <p:stCondLst>
                                            <p:cond delay="0"/>
                                          </p:stCondLst>
                                        </p:cTn>
                                        <p:tgtEl>
                                          <p:spTgt spid="23568"/>
                                        </p:tgtEl>
                                        <p:attrNameLst>
                                          <p:attrName>ppt_x</p:attrName>
                                        </p:attrNameLst>
                                      </p:cBhvr>
                                    </p:anim>
                                    <p:anim from="0" to="-1.0" calcmode="lin" valueType="num">
                                      <p:cBhvr>
                                        <p:cTn id="64" dur="200" decel="50000" autoRev="1" fill="hold">
                                          <p:stCondLst>
                                            <p:cond delay="600"/>
                                          </p:stCondLst>
                                        </p:cTn>
                                        <p:tgtEl>
                                          <p:spTgt spid="23568"/>
                                        </p:tgtEl>
                                        <p:attrNameLst>
                                          <p:attrName>xshear</p:attrName>
                                        </p:attrNameLst>
                                      </p:cBhvr>
                                    </p:anim>
                                    <p:animScale>
                                      <p:cBhvr>
                                        <p:cTn id="65" dur="200" decel="100000" autoRev="1" fill="hold">
                                          <p:stCondLst>
                                            <p:cond delay="600"/>
                                          </p:stCondLst>
                                        </p:cTn>
                                        <p:tgtEl>
                                          <p:spTgt spid="23568"/>
                                        </p:tgtEl>
                                      </p:cBhvr>
                                      <p:from x="100000" y="100000"/>
                                      <p:to x="80000" y="100000"/>
                                    </p:animScale>
                                    <p:anim by="(#ppt_h/3+#ppt_w*0.1)" calcmode="lin" valueType="num">
                                      <p:cBhvr additive="sum">
                                        <p:cTn id="66" dur="200" decel="100000" autoRev="1" fill="hold">
                                          <p:stCondLst>
                                            <p:cond delay="600"/>
                                          </p:stCondLst>
                                        </p:cTn>
                                        <p:tgtEl>
                                          <p:spTgt spid="23568"/>
                                        </p:tgtEl>
                                        <p:attrNameLst>
                                          <p:attrName>ppt_x</p:attrName>
                                        </p:attrNameLst>
                                      </p:cBhvr>
                                    </p:anim>
                                  </p:childTnLst>
                                </p:cTn>
                              </p:par>
                            </p:childTnLst>
                          </p:cTn>
                        </p:par>
                      </p:childTnLst>
                    </p:cTn>
                  </p:par>
                  <p:par>
                    <p:cTn id="67" fill="hold">
                      <p:stCondLst>
                        <p:cond delay="indefinite"/>
                      </p:stCondLst>
                      <p:childTnLst>
                        <p:par>
                          <p:cTn id="68" fill="hold">
                            <p:stCondLst>
                              <p:cond delay="0"/>
                            </p:stCondLst>
                            <p:childTnLst>
                              <p:par>
                                <p:cTn id="69" presetID="34" presetClass="entr" presetSubtype="0" fill="hold" grpId="0" nodeType="clickEffect">
                                  <p:stCondLst>
                                    <p:cond delay="0"/>
                                  </p:stCondLst>
                                  <p:childTnLst>
                                    <p:set>
                                      <p:cBhvr>
                                        <p:cTn id="70" dur="1" fill="hold">
                                          <p:stCondLst>
                                            <p:cond delay="0"/>
                                          </p:stCondLst>
                                        </p:cTn>
                                        <p:tgtEl>
                                          <p:spTgt spid="23570"/>
                                        </p:tgtEl>
                                        <p:attrNameLst>
                                          <p:attrName>style.visibility</p:attrName>
                                        </p:attrNameLst>
                                      </p:cBhvr>
                                      <p:to>
                                        <p:strVal val="visible"/>
                                      </p:to>
                                    </p:set>
                                    <p:anim from="(-#ppt_w/2)" to="(#ppt_x)" calcmode="lin" valueType="num">
                                      <p:cBhvr>
                                        <p:cTn id="71" dur="600" fill="hold">
                                          <p:stCondLst>
                                            <p:cond delay="0"/>
                                          </p:stCondLst>
                                        </p:cTn>
                                        <p:tgtEl>
                                          <p:spTgt spid="23570"/>
                                        </p:tgtEl>
                                        <p:attrNameLst>
                                          <p:attrName>ppt_x</p:attrName>
                                        </p:attrNameLst>
                                      </p:cBhvr>
                                    </p:anim>
                                    <p:anim from="0" to="-1.0" calcmode="lin" valueType="num">
                                      <p:cBhvr>
                                        <p:cTn id="72" dur="200" decel="50000" autoRev="1" fill="hold">
                                          <p:stCondLst>
                                            <p:cond delay="600"/>
                                          </p:stCondLst>
                                        </p:cTn>
                                        <p:tgtEl>
                                          <p:spTgt spid="23570"/>
                                        </p:tgtEl>
                                        <p:attrNameLst>
                                          <p:attrName>xshear</p:attrName>
                                        </p:attrNameLst>
                                      </p:cBhvr>
                                    </p:anim>
                                    <p:animScale>
                                      <p:cBhvr>
                                        <p:cTn id="73" dur="200" decel="100000" autoRev="1" fill="hold">
                                          <p:stCondLst>
                                            <p:cond delay="600"/>
                                          </p:stCondLst>
                                        </p:cTn>
                                        <p:tgtEl>
                                          <p:spTgt spid="23570"/>
                                        </p:tgtEl>
                                      </p:cBhvr>
                                      <p:from x="100000" y="100000"/>
                                      <p:to x="80000" y="100000"/>
                                    </p:animScale>
                                    <p:anim by="(#ppt_h/3+#ppt_w*0.1)" calcmode="lin" valueType="num">
                                      <p:cBhvr additive="sum">
                                        <p:cTn id="74" dur="200" decel="100000" autoRev="1" fill="hold">
                                          <p:stCondLst>
                                            <p:cond delay="600"/>
                                          </p:stCondLst>
                                        </p:cTn>
                                        <p:tgtEl>
                                          <p:spTgt spid="23570"/>
                                        </p:tgtEl>
                                        <p:attrNameLst>
                                          <p:attrName>ppt_x</p:attrName>
                                        </p:attrNameLst>
                                      </p:cBhvr>
                                    </p:anim>
                                  </p:childTnLst>
                                </p:cTn>
                              </p:par>
                            </p:childTnLst>
                          </p:cTn>
                        </p:par>
                      </p:childTnLst>
                    </p:cTn>
                  </p:par>
                  <p:par>
                    <p:cTn id="75" fill="hold">
                      <p:stCondLst>
                        <p:cond delay="indefinite"/>
                      </p:stCondLst>
                      <p:childTnLst>
                        <p:par>
                          <p:cTn id="76" fill="hold">
                            <p:stCondLst>
                              <p:cond delay="0"/>
                            </p:stCondLst>
                            <p:childTnLst>
                              <p:par>
                                <p:cTn id="77" presetID="34" presetClass="entr" presetSubtype="0" fill="hold" grpId="0" nodeType="clickEffect">
                                  <p:stCondLst>
                                    <p:cond delay="0"/>
                                  </p:stCondLst>
                                  <p:childTnLst>
                                    <p:set>
                                      <p:cBhvr>
                                        <p:cTn id="78" dur="1" fill="hold">
                                          <p:stCondLst>
                                            <p:cond delay="0"/>
                                          </p:stCondLst>
                                        </p:cTn>
                                        <p:tgtEl>
                                          <p:spTgt spid="23576"/>
                                        </p:tgtEl>
                                        <p:attrNameLst>
                                          <p:attrName>style.visibility</p:attrName>
                                        </p:attrNameLst>
                                      </p:cBhvr>
                                      <p:to>
                                        <p:strVal val="visible"/>
                                      </p:to>
                                    </p:set>
                                    <p:anim from="(-#ppt_w/2)" to="(#ppt_x)" calcmode="lin" valueType="num">
                                      <p:cBhvr>
                                        <p:cTn id="79" dur="600" fill="hold">
                                          <p:stCondLst>
                                            <p:cond delay="0"/>
                                          </p:stCondLst>
                                        </p:cTn>
                                        <p:tgtEl>
                                          <p:spTgt spid="23576"/>
                                        </p:tgtEl>
                                        <p:attrNameLst>
                                          <p:attrName>ppt_x</p:attrName>
                                        </p:attrNameLst>
                                      </p:cBhvr>
                                    </p:anim>
                                    <p:anim from="0" to="-1.0" calcmode="lin" valueType="num">
                                      <p:cBhvr>
                                        <p:cTn id="80" dur="200" decel="50000" autoRev="1" fill="hold">
                                          <p:stCondLst>
                                            <p:cond delay="600"/>
                                          </p:stCondLst>
                                        </p:cTn>
                                        <p:tgtEl>
                                          <p:spTgt spid="23576"/>
                                        </p:tgtEl>
                                        <p:attrNameLst>
                                          <p:attrName>xshear</p:attrName>
                                        </p:attrNameLst>
                                      </p:cBhvr>
                                    </p:anim>
                                    <p:animScale>
                                      <p:cBhvr>
                                        <p:cTn id="81" dur="200" decel="100000" autoRev="1" fill="hold">
                                          <p:stCondLst>
                                            <p:cond delay="600"/>
                                          </p:stCondLst>
                                        </p:cTn>
                                        <p:tgtEl>
                                          <p:spTgt spid="23576"/>
                                        </p:tgtEl>
                                      </p:cBhvr>
                                      <p:from x="100000" y="100000"/>
                                      <p:to x="80000" y="100000"/>
                                    </p:animScale>
                                    <p:anim by="(#ppt_h/3+#ppt_w*0.1)" calcmode="lin" valueType="num">
                                      <p:cBhvr additive="sum">
                                        <p:cTn id="82" dur="200" decel="100000" autoRev="1" fill="hold">
                                          <p:stCondLst>
                                            <p:cond delay="600"/>
                                          </p:stCondLst>
                                        </p:cTn>
                                        <p:tgtEl>
                                          <p:spTgt spid="23576"/>
                                        </p:tgtEl>
                                        <p:attrNameLst>
                                          <p:attrName>ppt_x</p:attrName>
                                        </p:attrNameLst>
                                      </p:cBhvr>
                                    </p:anim>
                                  </p:childTnLst>
                                </p:cTn>
                              </p:par>
                            </p:childTnLst>
                          </p:cTn>
                        </p:par>
                      </p:childTnLst>
                    </p:cTn>
                  </p:par>
                  <p:par>
                    <p:cTn id="83" fill="hold">
                      <p:stCondLst>
                        <p:cond delay="indefinite"/>
                      </p:stCondLst>
                      <p:childTnLst>
                        <p:par>
                          <p:cTn id="84" fill="hold">
                            <p:stCondLst>
                              <p:cond delay="0"/>
                            </p:stCondLst>
                            <p:childTnLst>
                              <p:par>
                                <p:cTn id="85" presetID="34" presetClass="entr" presetSubtype="0" fill="hold" grpId="0" nodeType="clickEffect">
                                  <p:stCondLst>
                                    <p:cond delay="0"/>
                                  </p:stCondLst>
                                  <p:childTnLst>
                                    <p:set>
                                      <p:cBhvr>
                                        <p:cTn id="86" dur="1" fill="hold">
                                          <p:stCondLst>
                                            <p:cond delay="0"/>
                                          </p:stCondLst>
                                        </p:cTn>
                                        <p:tgtEl>
                                          <p:spTgt spid="23571"/>
                                        </p:tgtEl>
                                        <p:attrNameLst>
                                          <p:attrName>style.visibility</p:attrName>
                                        </p:attrNameLst>
                                      </p:cBhvr>
                                      <p:to>
                                        <p:strVal val="visible"/>
                                      </p:to>
                                    </p:set>
                                    <p:anim from="(-#ppt_w/2)" to="(#ppt_x)" calcmode="lin" valueType="num">
                                      <p:cBhvr>
                                        <p:cTn id="87" dur="600" fill="hold">
                                          <p:stCondLst>
                                            <p:cond delay="0"/>
                                          </p:stCondLst>
                                        </p:cTn>
                                        <p:tgtEl>
                                          <p:spTgt spid="23571"/>
                                        </p:tgtEl>
                                        <p:attrNameLst>
                                          <p:attrName>ppt_x</p:attrName>
                                        </p:attrNameLst>
                                      </p:cBhvr>
                                    </p:anim>
                                    <p:anim from="0" to="-1.0" calcmode="lin" valueType="num">
                                      <p:cBhvr>
                                        <p:cTn id="88" dur="200" decel="50000" autoRev="1" fill="hold">
                                          <p:stCondLst>
                                            <p:cond delay="600"/>
                                          </p:stCondLst>
                                        </p:cTn>
                                        <p:tgtEl>
                                          <p:spTgt spid="23571"/>
                                        </p:tgtEl>
                                        <p:attrNameLst>
                                          <p:attrName>xshear</p:attrName>
                                        </p:attrNameLst>
                                      </p:cBhvr>
                                    </p:anim>
                                    <p:animScale>
                                      <p:cBhvr>
                                        <p:cTn id="89" dur="200" decel="100000" autoRev="1" fill="hold">
                                          <p:stCondLst>
                                            <p:cond delay="600"/>
                                          </p:stCondLst>
                                        </p:cTn>
                                        <p:tgtEl>
                                          <p:spTgt spid="23571"/>
                                        </p:tgtEl>
                                      </p:cBhvr>
                                      <p:from x="100000" y="100000"/>
                                      <p:to x="80000" y="100000"/>
                                    </p:animScale>
                                    <p:anim by="(#ppt_h/3+#ppt_w*0.1)" calcmode="lin" valueType="num">
                                      <p:cBhvr additive="sum">
                                        <p:cTn id="90" dur="200" decel="100000" autoRev="1" fill="hold">
                                          <p:stCondLst>
                                            <p:cond delay="600"/>
                                          </p:stCondLst>
                                        </p:cTn>
                                        <p:tgtEl>
                                          <p:spTgt spid="23571"/>
                                        </p:tgtEl>
                                        <p:attrNameLst>
                                          <p:attrName>ppt_x</p:attrName>
                                        </p:attrNameLst>
                                      </p:cBhvr>
                                    </p:anim>
                                  </p:childTnLst>
                                </p:cTn>
                              </p:par>
                            </p:childTnLst>
                          </p:cTn>
                        </p:par>
                      </p:childTnLst>
                    </p:cTn>
                  </p:par>
                  <p:par>
                    <p:cTn id="91" fill="hold">
                      <p:stCondLst>
                        <p:cond delay="indefinite"/>
                      </p:stCondLst>
                      <p:childTnLst>
                        <p:par>
                          <p:cTn id="92" fill="hold">
                            <p:stCondLst>
                              <p:cond delay="0"/>
                            </p:stCondLst>
                            <p:childTnLst>
                              <p:par>
                                <p:cTn id="93" presetID="34" presetClass="entr" presetSubtype="0" fill="hold" grpId="0" nodeType="clickEffect">
                                  <p:stCondLst>
                                    <p:cond delay="0"/>
                                  </p:stCondLst>
                                  <p:childTnLst>
                                    <p:set>
                                      <p:cBhvr>
                                        <p:cTn id="94" dur="1" fill="hold">
                                          <p:stCondLst>
                                            <p:cond delay="0"/>
                                          </p:stCondLst>
                                        </p:cTn>
                                        <p:tgtEl>
                                          <p:spTgt spid="23572"/>
                                        </p:tgtEl>
                                        <p:attrNameLst>
                                          <p:attrName>style.visibility</p:attrName>
                                        </p:attrNameLst>
                                      </p:cBhvr>
                                      <p:to>
                                        <p:strVal val="visible"/>
                                      </p:to>
                                    </p:set>
                                    <p:anim from="(-#ppt_w/2)" to="(#ppt_x)" calcmode="lin" valueType="num">
                                      <p:cBhvr>
                                        <p:cTn id="95" dur="600" fill="hold">
                                          <p:stCondLst>
                                            <p:cond delay="0"/>
                                          </p:stCondLst>
                                        </p:cTn>
                                        <p:tgtEl>
                                          <p:spTgt spid="23572"/>
                                        </p:tgtEl>
                                        <p:attrNameLst>
                                          <p:attrName>ppt_x</p:attrName>
                                        </p:attrNameLst>
                                      </p:cBhvr>
                                    </p:anim>
                                    <p:anim from="0" to="-1.0" calcmode="lin" valueType="num">
                                      <p:cBhvr>
                                        <p:cTn id="96" dur="200" decel="50000" autoRev="1" fill="hold">
                                          <p:stCondLst>
                                            <p:cond delay="600"/>
                                          </p:stCondLst>
                                        </p:cTn>
                                        <p:tgtEl>
                                          <p:spTgt spid="23572"/>
                                        </p:tgtEl>
                                        <p:attrNameLst>
                                          <p:attrName>xshear</p:attrName>
                                        </p:attrNameLst>
                                      </p:cBhvr>
                                    </p:anim>
                                    <p:animScale>
                                      <p:cBhvr>
                                        <p:cTn id="97" dur="200" decel="100000" autoRev="1" fill="hold">
                                          <p:stCondLst>
                                            <p:cond delay="600"/>
                                          </p:stCondLst>
                                        </p:cTn>
                                        <p:tgtEl>
                                          <p:spTgt spid="23572"/>
                                        </p:tgtEl>
                                      </p:cBhvr>
                                      <p:from x="100000" y="100000"/>
                                      <p:to x="80000" y="100000"/>
                                    </p:animScale>
                                    <p:anim by="(#ppt_h/3+#ppt_w*0.1)" calcmode="lin" valueType="num">
                                      <p:cBhvr additive="sum">
                                        <p:cTn id="98" dur="200" decel="100000" autoRev="1" fill="hold">
                                          <p:stCondLst>
                                            <p:cond delay="600"/>
                                          </p:stCondLst>
                                        </p:cTn>
                                        <p:tgtEl>
                                          <p:spTgt spid="23572"/>
                                        </p:tgtEl>
                                        <p:attrNameLst>
                                          <p:attrName>ppt_x</p:attrName>
                                        </p:attrNameLst>
                                      </p:cBhvr>
                                    </p:anim>
                                  </p:childTnLst>
                                </p:cTn>
                              </p:par>
                            </p:childTnLst>
                          </p:cTn>
                        </p:par>
                      </p:childTnLst>
                    </p:cTn>
                  </p:par>
                  <p:par>
                    <p:cTn id="99" fill="hold">
                      <p:stCondLst>
                        <p:cond delay="indefinite"/>
                      </p:stCondLst>
                      <p:childTnLst>
                        <p:par>
                          <p:cTn id="100" fill="hold">
                            <p:stCondLst>
                              <p:cond delay="0"/>
                            </p:stCondLst>
                            <p:childTnLst>
                              <p:par>
                                <p:cTn id="101" presetID="34" presetClass="entr" presetSubtype="0" fill="hold" grpId="0" nodeType="clickEffect">
                                  <p:stCondLst>
                                    <p:cond delay="0"/>
                                  </p:stCondLst>
                                  <p:childTnLst>
                                    <p:set>
                                      <p:cBhvr>
                                        <p:cTn id="102" dur="1" fill="hold">
                                          <p:stCondLst>
                                            <p:cond delay="0"/>
                                          </p:stCondLst>
                                        </p:cTn>
                                        <p:tgtEl>
                                          <p:spTgt spid="23573"/>
                                        </p:tgtEl>
                                        <p:attrNameLst>
                                          <p:attrName>style.visibility</p:attrName>
                                        </p:attrNameLst>
                                      </p:cBhvr>
                                      <p:to>
                                        <p:strVal val="visible"/>
                                      </p:to>
                                    </p:set>
                                    <p:anim from="(-#ppt_w/2)" to="(#ppt_x)" calcmode="lin" valueType="num">
                                      <p:cBhvr>
                                        <p:cTn id="103" dur="600" fill="hold">
                                          <p:stCondLst>
                                            <p:cond delay="0"/>
                                          </p:stCondLst>
                                        </p:cTn>
                                        <p:tgtEl>
                                          <p:spTgt spid="23573"/>
                                        </p:tgtEl>
                                        <p:attrNameLst>
                                          <p:attrName>ppt_x</p:attrName>
                                        </p:attrNameLst>
                                      </p:cBhvr>
                                    </p:anim>
                                    <p:anim from="0" to="-1.0" calcmode="lin" valueType="num">
                                      <p:cBhvr>
                                        <p:cTn id="104" dur="200" decel="50000" autoRev="1" fill="hold">
                                          <p:stCondLst>
                                            <p:cond delay="600"/>
                                          </p:stCondLst>
                                        </p:cTn>
                                        <p:tgtEl>
                                          <p:spTgt spid="23573"/>
                                        </p:tgtEl>
                                        <p:attrNameLst>
                                          <p:attrName>xshear</p:attrName>
                                        </p:attrNameLst>
                                      </p:cBhvr>
                                    </p:anim>
                                    <p:animScale>
                                      <p:cBhvr>
                                        <p:cTn id="105" dur="200" decel="100000" autoRev="1" fill="hold">
                                          <p:stCondLst>
                                            <p:cond delay="600"/>
                                          </p:stCondLst>
                                        </p:cTn>
                                        <p:tgtEl>
                                          <p:spTgt spid="23573"/>
                                        </p:tgtEl>
                                      </p:cBhvr>
                                      <p:from x="100000" y="100000"/>
                                      <p:to x="80000" y="100000"/>
                                    </p:animScale>
                                    <p:anim by="(#ppt_h/3+#ppt_w*0.1)" calcmode="lin" valueType="num">
                                      <p:cBhvr additive="sum">
                                        <p:cTn id="106" dur="200" decel="100000" autoRev="1" fill="hold">
                                          <p:stCondLst>
                                            <p:cond delay="600"/>
                                          </p:stCondLst>
                                        </p:cTn>
                                        <p:tgtEl>
                                          <p:spTgt spid="23573"/>
                                        </p:tgtEl>
                                        <p:attrNameLst>
                                          <p:attrName>ppt_x</p:attrName>
                                        </p:attrNameLst>
                                      </p:cBhvr>
                                    </p:anim>
                                  </p:childTnLst>
                                </p:cTn>
                              </p:par>
                            </p:childTnLst>
                          </p:cTn>
                        </p:par>
                      </p:childTnLst>
                    </p:cTn>
                  </p:par>
                  <p:par>
                    <p:cTn id="107" fill="hold">
                      <p:stCondLst>
                        <p:cond delay="indefinite"/>
                      </p:stCondLst>
                      <p:childTnLst>
                        <p:par>
                          <p:cTn id="108" fill="hold">
                            <p:stCondLst>
                              <p:cond delay="0"/>
                            </p:stCondLst>
                            <p:childTnLst>
                              <p:par>
                                <p:cTn id="109" presetID="34" presetClass="entr" presetSubtype="0" fill="hold" grpId="0" nodeType="clickEffect">
                                  <p:stCondLst>
                                    <p:cond delay="0"/>
                                  </p:stCondLst>
                                  <p:childTnLst>
                                    <p:set>
                                      <p:cBhvr>
                                        <p:cTn id="110" dur="1" fill="hold">
                                          <p:stCondLst>
                                            <p:cond delay="0"/>
                                          </p:stCondLst>
                                        </p:cTn>
                                        <p:tgtEl>
                                          <p:spTgt spid="23574"/>
                                        </p:tgtEl>
                                        <p:attrNameLst>
                                          <p:attrName>style.visibility</p:attrName>
                                        </p:attrNameLst>
                                      </p:cBhvr>
                                      <p:to>
                                        <p:strVal val="visible"/>
                                      </p:to>
                                    </p:set>
                                    <p:anim from="(-#ppt_w/2)" to="(#ppt_x)" calcmode="lin" valueType="num">
                                      <p:cBhvr>
                                        <p:cTn id="111" dur="600" fill="hold">
                                          <p:stCondLst>
                                            <p:cond delay="0"/>
                                          </p:stCondLst>
                                        </p:cTn>
                                        <p:tgtEl>
                                          <p:spTgt spid="23574"/>
                                        </p:tgtEl>
                                        <p:attrNameLst>
                                          <p:attrName>ppt_x</p:attrName>
                                        </p:attrNameLst>
                                      </p:cBhvr>
                                    </p:anim>
                                    <p:anim from="0" to="-1.0" calcmode="lin" valueType="num">
                                      <p:cBhvr>
                                        <p:cTn id="112" dur="200" decel="50000" autoRev="1" fill="hold">
                                          <p:stCondLst>
                                            <p:cond delay="600"/>
                                          </p:stCondLst>
                                        </p:cTn>
                                        <p:tgtEl>
                                          <p:spTgt spid="23574"/>
                                        </p:tgtEl>
                                        <p:attrNameLst>
                                          <p:attrName>xshear</p:attrName>
                                        </p:attrNameLst>
                                      </p:cBhvr>
                                    </p:anim>
                                    <p:animScale>
                                      <p:cBhvr>
                                        <p:cTn id="113" dur="200" decel="100000" autoRev="1" fill="hold">
                                          <p:stCondLst>
                                            <p:cond delay="600"/>
                                          </p:stCondLst>
                                        </p:cTn>
                                        <p:tgtEl>
                                          <p:spTgt spid="23574"/>
                                        </p:tgtEl>
                                      </p:cBhvr>
                                      <p:from x="100000" y="100000"/>
                                      <p:to x="80000" y="100000"/>
                                    </p:animScale>
                                    <p:anim by="(#ppt_h/3+#ppt_w*0.1)" calcmode="lin" valueType="num">
                                      <p:cBhvr additive="sum">
                                        <p:cTn id="114" dur="200" decel="100000" autoRev="1" fill="hold">
                                          <p:stCondLst>
                                            <p:cond delay="600"/>
                                          </p:stCondLst>
                                        </p:cTn>
                                        <p:tgtEl>
                                          <p:spTgt spid="23574"/>
                                        </p:tgtEl>
                                        <p:attrNameLst>
                                          <p:attrName>ppt_x</p:attrName>
                                        </p:attrNameLst>
                                      </p:cBhvr>
                                    </p:anim>
                                  </p:childTnLst>
                                </p:cTn>
                              </p:par>
                            </p:childTnLst>
                          </p:cTn>
                        </p:par>
                      </p:childTnLst>
                    </p:cTn>
                  </p:par>
                  <p:par>
                    <p:cTn id="115" fill="hold">
                      <p:stCondLst>
                        <p:cond delay="indefinite"/>
                      </p:stCondLst>
                      <p:childTnLst>
                        <p:par>
                          <p:cTn id="116" fill="hold">
                            <p:stCondLst>
                              <p:cond delay="0"/>
                            </p:stCondLst>
                            <p:childTnLst>
                              <p:par>
                                <p:cTn id="117" presetID="34" presetClass="entr" presetSubtype="0" fill="hold" grpId="0" nodeType="clickEffect">
                                  <p:stCondLst>
                                    <p:cond delay="0"/>
                                  </p:stCondLst>
                                  <p:childTnLst>
                                    <p:set>
                                      <p:cBhvr>
                                        <p:cTn id="118" dur="1" fill="hold">
                                          <p:stCondLst>
                                            <p:cond delay="0"/>
                                          </p:stCondLst>
                                        </p:cTn>
                                        <p:tgtEl>
                                          <p:spTgt spid="23575"/>
                                        </p:tgtEl>
                                        <p:attrNameLst>
                                          <p:attrName>style.visibility</p:attrName>
                                        </p:attrNameLst>
                                      </p:cBhvr>
                                      <p:to>
                                        <p:strVal val="visible"/>
                                      </p:to>
                                    </p:set>
                                    <p:anim from="(-#ppt_w/2)" to="(#ppt_x)" calcmode="lin" valueType="num">
                                      <p:cBhvr>
                                        <p:cTn id="119" dur="600" fill="hold">
                                          <p:stCondLst>
                                            <p:cond delay="0"/>
                                          </p:stCondLst>
                                        </p:cTn>
                                        <p:tgtEl>
                                          <p:spTgt spid="23575"/>
                                        </p:tgtEl>
                                        <p:attrNameLst>
                                          <p:attrName>ppt_x</p:attrName>
                                        </p:attrNameLst>
                                      </p:cBhvr>
                                    </p:anim>
                                    <p:anim from="0" to="-1.0" calcmode="lin" valueType="num">
                                      <p:cBhvr>
                                        <p:cTn id="120" dur="200" decel="50000" autoRev="1" fill="hold">
                                          <p:stCondLst>
                                            <p:cond delay="600"/>
                                          </p:stCondLst>
                                        </p:cTn>
                                        <p:tgtEl>
                                          <p:spTgt spid="23575"/>
                                        </p:tgtEl>
                                        <p:attrNameLst>
                                          <p:attrName>xshear</p:attrName>
                                        </p:attrNameLst>
                                      </p:cBhvr>
                                    </p:anim>
                                    <p:animScale>
                                      <p:cBhvr>
                                        <p:cTn id="121" dur="200" decel="100000" autoRev="1" fill="hold">
                                          <p:stCondLst>
                                            <p:cond delay="600"/>
                                          </p:stCondLst>
                                        </p:cTn>
                                        <p:tgtEl>
                                          <p:spTgt spid="23575"/>
                                        </p:tgtEl>
                                      </p:cBhvr>
                                      <p:from x="100000" y="100000"/>
                                      <p:to x="80000" y="100000"/>
                                    </p:animScale>
                                    <p:anim by="(#ppt_h/3+#ppt_w*0.1)" calcmode="lin" valueType="num">
                                      <p:cBhvr additive="sum">
                                        <p:cTn id="122" dur="200" decel="100000" autoRev="1" fill="hold">
                                          <p:stCondLst>
                                            <p:cond delay="600"/>
                                          </p:stCondLst>
                                        </p:cTn>
                                        <p:tgtEl>
                                          <p:spTgt spid="2357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P spid="23562" grpId="0"/>
      <p:bldP spid="23563" grpId="0"/>
      <p:bldP spid="23564" grpId="0"/>
      <p:bldP spid="23565" grpId="0"/>
      <p:bldP spid="23566" grpId="0"/>
      <p:bldP spid="23567" grpId="0"/>
      <p:bldP spid="23568" grpId="0"/>
      <p:bldP spid="23570" grpId="0"/>
      <p:bldP spid="23571" grpId="0"/>
      <p:bldP spid="23572" grpId="0"/>
      <p:bldP spid="23573" grpId="0"/>
      <p:bldP spid="23574" grpId="0"/>
      <p:bldP spid="23575" grpId="0"/>
      <p:bldP spid="2357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pic>
        <p:nvPicPr>
          <p:cNvPr id="13315" name="Picture 4"/>
          <p:cNvPicPr>
            <a:picLocks noChangeAspect="1" noChangeArrowheads="1"/>
          </p:cNvPicPr>
          <p:nvPr/>
        </p:nvPicPr>
        <p:blipFill>
          <a:blip r:embed="rId2" cstate="print"/>
          <a:srcRect/>
          <a:stretch>
            <a:fillRect/>
          </a:stretch>
        </p:blipFill>
        <p:spPr bwMode="auto">
          <a:xfrm>
            <a:off x="1404938" y="1484313"/>
            <a:ext cx="6262687" cy="4581525"/>
          </a:xfrm>
          <a:prstGeom prst="rect">
            <a:avLst/>
          </a:prstGeom>
          <a:noFill/>
          <a:ln w="9525">
            <a:noFill/>
            <a:miter lim="800000"/>
            <a:headEnd/>
            <a:tailEnd/>
          </a:ln>
        </p:spPr>
      </p:pic>
      <p:sp>
        <p:nvSpPr>
          <p:cNvPr id="13316" name="Rectangle 5"/>
          <p:cNvSpPr>
            <a:spLocks noChangeArrowheads="1"/>
          </p:cNvSpPr>
          <p:nvPr/>
        </p:nvSpPr>
        <p:spPr bwMode="auto">
          <a:xfrm>
            <a:off x="446088" y="922338"/>
            <a:ext cx="8229600" cy="561975"/>
          </a:xfrm>
          <a:prstGeom prst="rect">
            <a:avLst/>
          </a:prstGeom>
          <a:noFill/>
          <a:ln w="9525">
            <a:noFill/>
            <a:miter lim="800000"/>
            <a:headEnd/>
            <a:tailEnd/>
          </a:ln>
        </p:spPr>
        <p:txBody>
          <a:bodyPr/>
          <a:lstStyle/>
          <a:p>
            <a:pPr algn="ctr" eaLnBrk="0" hangingPunct="0"/>
            <a:r>
              <a:rPr lang="es-CL" sz="1800" b="1"/>
              <a:t>BASTIDOR DE CARRO CON BASTIDORES DE ORUGA</a:t>
            </a:r>
            <a:endParaRPr lang="es-ES" sz="1800" b="1"/>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14339" name="Rectangle 4"/>
          <p:cNvSpPr>
            <a:spLocks noChangeArrowheads="1"/>
          </p:cNvSpPr>
          <p:nvPr/>
        </p:nvSpPr>
        <p:spPr bwMode="auto">
          <a:xfrm>
            <a:off x="446088" y="922338"/>
            <a:ext cx="8229600" cy="561975"/>
          </a:xfrm>
          <a:prstGeom prst="rect">
            <a:avLst/>
          </a:prstGeom>
          <a:noFill/>
          <a:ln w="9525">
            <a:noFill/>
            <a:miter lim="800000"/>
            <a:headEnd/>
            <a:tailEnd/>
          </a:ln>
        </p:spPr>
        <p:txBody>
          <a:bodyPr/>
          <a:lstStyle/>
          <a:p>
            <a:pPr algn="ctr" eaLnBrk="0" hangingPunct="0"/>
            <a:r>
              <a:rPr lang="es-CL" sz="1800" b="1"/>
              <a:t>EQUIPO MOTOR</a:t>
            </a:r>
            <a:endParaRPr lang="es-ES" sz="1800" b="1"/>
          </a:p>
        </p:txBody>
      </p:sp>
      <p:pic>
        <p:nvPicPr>
          <p:cNvPr id="14340" name="Picture 5">
            <a:hlinkClick r:id="rId2" action="ppaction://hlinkfile"/>
          </p:cNvPr>
          <p:cNvPicPr>
            <a:picLocks noChangeAspect="1" noChangeArrowheads="1"/>
          </p:cNvPicPr>
          <p:nvPr/>
        </p:nvPicPr>
        <p:blipFill>
          <a:blip r:embed="rId3" cstate="print"/>
          <a:srcRect/>
          <a:stretch>
            <a:fillRect/>
          </a:stretch>
        </p:blipFill>
        <p:spPr bwMode="auto">
          <a:xfrm>
            <a:off x="468313" y="1628775"/>
            <a:ext cx="3011487" cy="3095625"/>
          </a:xfrm>
          <a:prstGeom prst="rect">
            <a:avLst/>
          </a:prstGeom>
          <a:noFill/>
          <a:ln w="9525">
            <a:noFill/>
            <a:miter lim="800000"/>
            <a:headEnd/>
            <a:tailEnd/>
          </a:ln>
        </p:spPr>
      </p:pic>
      <p:pic>
        <p:nvPicPr>
          <p:cNvPr id="14341" name="Picture 6"/>
          <p:cNvPicPr>
            <a:picLocks noChangeAspect="1" noChangeArrowheads="1"/>
          </p:cNvPicPr>
          <p:nvPr/>
        </p:nvPicPr>
        <p:blipFill>
          <a:blip r:embed="rId4" cstate="print"/>
          <a:srcRect/>
          <a:stretch>
            <a:fillRect/>
          </a:stretch>
        </p:blipFill>
        <p:spPr bwMode="auto">
          <a:xfrm>
            <a:off x="5591175" y="1916113"/>
            <a:ext cx="3373438" cy="2786062"/>
          </a:xfrm>
          <a:prstGeom prst="rect">
            <a:avLst/>
          </a:prstGeom>
          <a:noFill/>
          <a:ln w="9525">
            <a:noFill/>
            <a:miter lim="800000"/>
            <a:headEnd/>
            <a:tailEnd/>
          </a:ln>
        </p:spPr>
      </p:pic>
      <p:pic>
        <p:nvPicPr>
          <p:cNvPr id="14342" name="Picture 7" descr="DSC01927"/>
          <p:cNvPicPr>
            <a:picLocks noChangeAspect="1" noChangeArrowheads="1"/>
          </p:cNvPicPr>
          <p:nvPr/>
        </p:nvPicPr>
        <p:blipFill>
          <a:blip r:embed="rId5" cstate="print"/>
          <a:srcRect/>
          <a:stretch>
            <a:fillRect/>
          </a:stretch>
        </p:blipFill>
        <p:spPr bwMode="auto">
          <a:xfrm>
            <a:off x="2843213" y="4005263"/>
            <a:ext cx="2952750" cy="2214562"/>
          </a:xfrm>
          <a:prstGeom prst="rect">
            <a:avLst/>
          </a:prstGeom>
          <a:noFill/>
          <a:ln w="9525">
            <a:noFill/>
            <a:miter lim="800000"/>
            <a:headEnd/>
            <a:tailEnd/>
          </a:ln>
        </p:spPr>
      </p:pic>
      <p:sp>
        <p:nvSpPr>
          <p:cNvPr id="46092" name="AutoShape 12"/>
          <p:cNvSpPr>
            <a:spLocks noChangeArrowheads="1"/>
          </p:cNvSpPr>
          <p:nvPr/>
        </p:nvSpPr>
        <p:spPr bwMode="auto">
          <a:xfrm>
            <a:off x="1835150" y="1773238"/>
            <a:ext cx="720725" cy="792162"/>
          </a:xfrm>
          <a:prstGeom prst="sun">
            <a:avLst>
              <a:gd name="adj" fmla="val 25000"/>
            </a:avLst>
          </a:prstGeom>
          <a:solidFill>
            <a:schemeClr val="accent1"/>
          </a:solidFill>
          <a:ln w="9525">
            <a:solidFill>
              <a:schemeClr val="tx1"/>
            </a:solidFill>
            <a:miter lim="800000"/>
            <a:headEnd/>
            <a:tailEnd/>
          </a:ln>
        </p:spPr>
        <p:txBody>
          <a:bodyPr wrap="none" anchor="ctr"/>
          <a:lstStyle/>
          <a:p>
            <a:endParaRPr lang="es-C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46092"/>
                                        </p:tgtEl>
                                        <p:attrNameLst>
                                          <p:attrName>style.visibility</p:attrName>
                                        </p:attrNameLst>
                                      </p:cBhvr>
                                      <p:to>
                                        <p:strVal val="visible"/>
                                      </p:to>
                                    </p:set>
                                    <p:anim from="(-#ppt_w/2)" to="(#ppt_x)" calcmode="lin" valueType="num">
                                      <p:cBhvr>
                                        <p:cTn id="7" dur="600" fill="hold">
                                          <p:stCondLst>
                                            <p:cond delay="0"/>
                                          </p:stCondLst>
                                        </p:cTn>
                                        <p:tgtEl>
                                          <p:spTgt spid="46092"/>
                                        </p:tgtEl>
                                        <p:attrNameLst>
                                          <p:attrName>ppt_x</p:attrName>
                                        </p:attrNameLst>
                                      </p:cBhvr>
                                    </p:anim>
                                    <p:anim from="0" to="-1.0" calcmode="lin" valueType="num">
                                      <p:cBhvr>
                                        <p:cTn id="8" dur="200" decel="50000" autoRev="1" fill="hold">
                                          <p:stCondLst>
                                            <p:cond delay="600"/>
                                          </p:stCondLst>
                                        </p:cTn>
                                        <p:tgtEl>
                                          <p:spTgt spid="46092"/>
                                        </p:tgtEl>
                                        <p:attrNameLst>
                                          <p:attrName>xshear</p:attrName>
                                        </p:attrNameLst>
                                      </p:cBhvr>
                                    </p:anim>
                                    <p:animScale>
                                      <p:cBhvr>
                                        <p:cTn id="9" dur="200" decel="100000" autoRev="1" fill="hold">
                                          <p:stCondLst>
                                            <p:cond delay="600"/>
                                          </p:stCondLst>
                                        </p:cTn>
                                        <p:tgtEl>
                                          <p:spTgt spid="46092"/>
                                        </p:tgtEl>
                                      </p:cBhvr>
                                      <p:from x="100000" y="100000"/>
                                      <p:to x="80000" y="100000"/>
                                    </p:animScale>
                                    <p:anim by="(#ppt_h/3+#ppt_w*0.1)" calcmode="lin" valueType="num">
                                      <p:cBhvr additive="sum">
                                        <p:cTn id="10" dur="200" decel="100000" autoRev="1" fill="hold">
                                          <p:stCondLst>
                                            <p:cond delay="600"/>
                                          </p:stCondLst>
                                        </p:cTn>
                                        <p:tgtEl>
                                          <p:spTgt spid="4609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pic>
        <p:nvPicPr>
          <p:cNvPr id="15363" name="Picture 4" descr="DSC00040"/>
          <p:cNvPicPr>
            <a:picLocks noChangeAspect="1" noChangeArrowheads="1"/>
          </p:cNvPicPr>
          <p:nvPr/>
        </p:nvPicPr>
        <p:blipFill>
          <a:blip r:embed="rId2" cstate="print"/>
          <a:srcRect/>
          <a:stretch>
            <a:fillRect/>
          </a:stretch>
        </p:blipFill>
        <p:spPr bwMode="auto">
          <a:xfrm>
            <a:off x="2428875" y="812800"/>
            <a:ext cx="4230688" cy="5640388"/>
          </a:xfrm>
          <a:prstGeom prst="rect">
            <a:avLst/>
          </a:prstGeom>
          <a:noFill/>
          <a:ln w="9525">
            <a:noFill/>
            <a:miter lim="800000"/>
            <a:headEnd/>
            <a:tailEnd/>
          </a:ln>
        </p:spPr>
      </p:pic>
      <p:sp>
        <p:nvSpPr>
          <p:cNvPr id="15364" name="Text Box 5"/>
          <p:cNvSpPr txBox="1">
            <a:spLocks noChangeArrowheads="1"/>
          </p:cNvSpPr>
          <p:nvPr/>
        </p:nvSpPr>
        <p:spPr bwMode="auto">
          <a:xfrm>
            <a:off x="1908175" y="908050"/>
            <a:ext cx="5256213" cy="366713"/>
          </a:xfrm>
          <a:prstGeom prst="rect">
            <a:avLst/>
          </a:prstGeom>
          <a:noFill/>
          <a:ln w="9525">
            <a:noFill/>
            <a:miter lim="800000"/>
            <a:headEnd/>
            <a:tailEnd/>
          </a:ln>
        </p:spPr>
        <p:txBody>
          <a:bodyPr>
            <a:spAutoFit/>
          </a:bodyPr>
          <a:lstStyle/>
          <a:p>
            <a:pPr algn="ctr">
              <a:spcBef>
                <a:spcPct val="50000"/>
              </a:spcBef>
            </a:pPr>
            <a:r>
              <a:rPr lang="es-CL" sz="1800" b="1"/>
              <a:t>SISTEMA DEL BRAZO</a:t>
            </a:r>
            <a:endParaRPr lang="es-ES" sz="1800" b="1"/>
          </a:p>
        </p:txBody>
      </p:sp>
      <p:sp>
        <p:nvSpPr>
          <p:cNvPr id="48134" name="AutoShape 6">
            <a:hlinkClick r:id="rId3" action="ppaction://hlinkfile"/>
          </p:cNvPr>
          <p:cNvSpPr>
            <a:spLocks noChangeArrowheads="1"/>
          </p:cNvSpPr>
          <p:nvPr/>
        </p:nvSpPr>
        <p:spPr bwMode="auto">
          <a:xfrm>
            <a:off x="4211638" y="3357563"/>
            <a:ext cx="720725" cy="792162"/>
          </a:xfrm>
          <a:prstGeom prst="sun">
            <a:avLst>
              <a:gd name="adj" fmla="val 25000"/>
            </a:avLst>
          </a:prstGeom>
          <a:solidFill>
            <a:schemeClr val="accent1"/>
          </a:solidFill>
          <a:ln w="9525">
            <a:solidFill>
              <a:schemeClr val="tx1"/>
            </a:solidFill>
            <a:miter lim="800000"/>
            <a:headEnd/>
            <a:tailEnd/>
          </a:ln>
        </p:spPr>
        <p:txBody>
          <a:bodyPr wrap="none" anchor="ctr"/>
          <a:lstStyle/>
          <a:p>
            <a:endParaRPr lang="es-C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48134"/>
                                        </p:tgtEl>
                                        <p:attrNameLst>
                                          <p:attrName>style.visibility</p:attrName>
                                        </p:attrNameLst>
                                      </p:cBhvr>
                                      <p:to>
                                        <p:strVal val="visible"/>
                                      </p:to>
                                    </p:set>
                                    <p:anim from="(-#ppt_w/2)" to="(#ppt_x)" calcmode="lin" valueType="num">
                                      <p:cBhvr>
                                        <p:cTn id="7" dur="600" fill="hold">
                                          <p:stCondLst>
                                            <p:cond delay="0"/>
                                          </p:stCondLst>
                                        </p:cTn>
                                        <p:tgtEl>
                                          <p:spTgt spid="48134"/>
                                        </p:tgtEl>
                                        <p:attrNameLst>
                                          <p:attrName>ppt_x</p:attrName>
                                        </p:attrNameLst>
                                      </p:cBhvr>
                                    </p:anim>
                                    <p:anim from="0" to="-1.0" calcmode="lin" valueType="num">
                                      <p:cBhvr>
                                        <p:cTn id="8" dur="200" decel="50000" autoRev="1" fill="hold">
                                          <p:stCondLst>
                                            <p:cond delay="600"/>
                                          </p:stCondLst>
                                        </p:cTn>
                                        <p:tgtEl>
                                          <p:spTgt spid="48134"/>
                                        </p:tgtEl>
                                        <p:attrNameLst>
                                          <p:attrName>xshear</p:attrName>
                                        </p:attrNameLst>
                                      </p:cBhvr>
                                    </p:anim>
                                    <p:animScale>
                                      <p:cBhvr>
                                        <p:cTn id="9" dur="200" decel="100000" autoRev="1" fill="hold">
                                          <p:stCondLst>
                                            <p:cond delay="600"/>
                                          </p:stCondLst>
                                        </p:cTn>
                                        <p:tgtEl>
                                          <p:spTgt spid="48134"/>
                                        </p:tgtEl>
                                      </p:cBhvr>
                                      <p:from x="100000" y="100000"/>
                                      <p:to x="80000" y="100000"/>
                                    </p:animScale>
                                    <p:anim by="(#ppt_h/3+#ppt_w*0.1)" calcmode="lin" valueType="num">
                                      <p:cBhvr additive="sum">
                                        <p:cTn id="10" dur="200" decel="100000" autoRev="1" fill="hold">
                                          <p:stCondLst>
                                            <p:cond delay="600"/>
                                          </p:stCondLst>
                                        </p:cTn>
                                        <p:tgtEl>
                                          <p:spTgt spid="4813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16387" name="Rectangle 4"/>
          <p:cNvSpPr>
            <a:spLocks noChangeArrowheads="1"/>
          </p:cNvSpPr>
          <p:nvPr/>
        </p:nvSpPr>
        <p:spPr bwMode="auto">
          <a:xfrm>
            <a:off x="446088" y="922338"/>
            <a:ext cx="8229600" cy="561975"/>
          </a:xfrm>
          <a:prstGeom prst="rect">
            <a:avLst/>
          </a:prstGeom>
          <a:noFill/>
          <a:ln w="9525">
            <a:noFill/>
            <a:miter lim="800000"/>
            <a:headEnd/>
            <a:tailEnd/>
          </a:ln>
        </p:spPr>
        <p:txBody>
          <a:bodyPr/>
          <a:lstStyle/>
          <a:p>
            <a:pPr algn="ctr" eaLnBrk="0" hangingPunct="0"/>
            <a:r>
              <a:rPr lang="es-CL" sz="1800" b="1"/>
              <a:t>CAPTADOR DE POLVO</a:t>
            </a:r>
            <a:endParaRPr lang="es-ES" sz="1800" b="1"/>
          </a:p>
        </p:txBody>
      </p:sp>
      <p:pic>
        <p:nvPicPr>
          <p:cNvPr id="16388" name="Picture 5" descr="ROC-L8 008"/>
          <p:cNvPicPr>
            <a:picLocks noChangeAspect="1" noChangeArrowheads="1"/>
          </p:cNvPicPr>
          <p:nvPr/>
        </p:nvPicPr>
        <p:blipFill>
          <a:blip r:embed="rId2" cstate="print"/>
          <a:srcRect/>
          <a:stretch>
            <a:fillRect/>
          </a:stretch>
        </p:blipFill>
        <p:spPr bwMode="auto">
          <a:xfrm>
            <a:off x="5867400" y="1196975"/>
            <a:ext cx="3276600" cy="2457450"/>
          </a:xfrm>
          <a:prstGeom prst="rect">
            <a:avLst/>
          </a:prstGeom>
          <a:noFill/>
          <a:ln w="9525">
            <a:noFill/>
            <a:miter lim="800000"/>
            <a:headEnd/>
            <a:tailEnd/>
          </a:ln>
        </p:spPr>
      </p:pic>
      <p:pic>
        <p:nvPicPr>
          <p:cNvPr id="16389" name="Picture 6" descr="DSC01921"/>
          <p:cNvPicPr>
            <a:picLocks noChangeAspect="1" noChangeArrowheads="1"/>
          </p:cNvPicPr>
          <p:nvPr/>
        </p:nvPicPr>
        <p:blipFill>
          <a:blip r:embed="rId3" cstate="print"/>
          <a:srcRect/>
          <a:stretch>
            <a:fillRect/>
          </a:stretch>
        </p:blipFill>
        <p:spPr bwMode="auto">
          <a:xfrm>
            <a:off x="2627313" y="3662363"/>
            <a:ext cx="3816350" cy="2862262"/>
          </a:xfrm>
          <a:prstGeom prst="rect">
            <a:avLst/>
          </a:prstGeom>
          <a:noFill/>
          <a:ln w="9525">
            <a:noFill/>
            <a:miter lim="800000"/>
            <a:headEnd/>
            <a:tailEnd/>
          </a:ln>
        </p:spPr>
      </p:pic>
      <p:pic>
        <p:nvPicPr>
          <p:cNvPr id="16390" name="Picture 7" descr="DSC01923"/>
          <p:cNvPicPr>
            <a:picLocks noChangeAspect="1" noChangeArrowheads="1"/>
          </p:cNvPicPr>
          <p:nvPr/>
        </p:nvPicPr>
        <p:blipFill>
          <a:blip r:embed="rId4" cstate="print"/>
          <a:srcRect/>
          <a:stretch>
            <a:fillRect/>
          </a:stretch>
        </p:blipFill>
        <p:spPr bwMode="auto">
          <a:xfrm>
            <a:off x="0" y="1196975"/>
            <a:ext cx="3348038" cy="2511425"/>
          </a:xfrm>
          <a:prstGeom prst="rect">
            <a:avLst/>
          </a:prstGeom>
          <a:noFill/>
          <a:ln w="9525">
            <a:noFill/>
            <a:miter lim="800000"/>
            <a:headEnd/>
            <a:tailEnd/>
          </a:ln>
        </p:spPr>
      </p:pic>
      <p:pic>
        <p:nvPicPr>
          <p:cNvPr id="16391" name="Picture 8"/>
          <p:cNvPicPr>
            <a:picLocks noChangeAspect="1" noChangeArrowheads="1"/>
          </p:cNvPicPr>
          <p:nvPr/>
        </p:nvPicPr>
        <p:blipFill>
          <a:blip r:embed="rId5" cstate="print"/>
          <a:srcRect/>
          <a:stretch>
            <a:fillRect/>
          </a:stretch>
        </p:blipFill>
        <p:spPr bwMode="auto">
          <a:xfrm>
            <a:off x="3825875" y="1196975"/>
            <a:ext cx="1668463" cy="287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pitchFamily="34" charset="0"/>
              <a:buChar char="•"/>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r>
              <a:rPr lang="es-ES_tradnl" sz="1900" b="1">
                <a:solidFill>
                  <a:srgbClr val="000099"/>
                </a:solidFill>
                <a:latin typeface="Arial" pitchFamily="34" charset="0"/>
              </a:rPr>
              <a:t>      </a:t>
            </a: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p:txBody>
      </p:sp>
      <p:sp>
        <p:nvSpPr>
          <p:cNvPr id="7" name="6 Rectángulo"/>
          <p:cNvSpPr/>
          <p:nvPr/>
        </p:nvSpPr>
        <p:spPr>
          <a:xfrm>
            <a:off x="142875" y="220784"/>
            <a:ext cx="4572000" cy="707886"/>
          </a:xfrm>
          <a:prstGeom prst="rect">
            <a:avLst/>
          </a:prstGeom>
        </p:spPr>
        <p:txBody>
          <a:bodyPr>
            <a:spAutoFit/>
          </a:bodyPr>
          <a:lstStyle/>
          <a:p>
            <a:pPr>
              <a:defRPr/>
            </a:pPr>
            <a:r>
              <a:rPr lang="es-ES_tradnl" sz="2000" b="1" dirty="0" smtClean="0">
                <a:solidFill>
                  <a:srgbClr val="000099"/>
                </a:solidFill>
                <a:effectLst>
                  <a:outerShdw blurRad="38100" dist="38100" dir="2700000" algn="tl">
                    <a:srgbClr val="000000"/>
                  </a:outerShdw>
                </a:effectLst>
                <a:latin typeface="Arial Black" pitchFamily="34" charset="0"/>
              </a:rPr>
              <a:t>PROCESOS DE OPERACIÓN Y MANTENIMIENTO</a:t>
            </a:r>
            <a:endParaRPr lang="es-CL" sz="2000" dirty="0"/>
          </a:p>
        </p:txBody>
      </p:sp>
      <p:pic>
        <p:nvPicPr>
          <p:cNvPr id="15364" name="Picture 2" descr="C:\Users\enrique\Desktop\tronaduras\Imagen 459.jpg"/>
          <p:cNvPicPr>
            <a:picLocks noChangeAspect="1" noChangeArrowheads="1"/>
          </p:cNvPicPr>
          <p:nvPr/>
        </p:nvPicPr>
        <p:blipFill>
          <a:blip r:embed="rId2" cstate="print"/>
          <a:srcRect/>
          <a:stretch>
            <a:fillRect/>
          </a:stretch>
        </p:blipFill>
        <p:spPr bwMode="auto">
          <a:xfrm>
            <a:off x="1157313" y="1487488"/>
            <a:ext cx="6986587" cy="4656137"/>
          </a:xfrm>
          <a:prstGeom prst="rect">
            <a:avLst/>
          </a:prstGeom>
          <a:noFill/>
          <a:ln w="9525">
            <a:noFill/>
            <a:miter lim="800000"/>
            <a:headEnd/>
            <a:tailEnd/>
          </a:ln>
        </p:spPr>
      </p:pic>
      <p:sp>
        <p:nvSpPr>
          <p:cNvPr id="15365" name="4 CuadroTexto"/>
          <p:cNvSpPr txBox="1">
            <a:spLocks noChangeArrowheads="1"/>
          </p:cNvSpPr>
          <p:nvPr/>
        </p:nvSpPr>
        <p:spPr bwMode="auto">
          <a:xfrm>
            <a:off x="3000393" y="895335"/>
            <a:ext cx="4143375" cy="369332"/>
          </a:xfrm>
          <a:prstGeom prst="rect">
            <a:avLst/>
          </a:prstGeom>
          <a:noFill/>
          <a:ln w="9525">
            <a:noFill/>
            <a:miter lim="800000"/>
            <a:headEnd/>
            <a:tailEnd/>
          </a:ln>
        </p:spPr>
        <p:txBody>
          <a:bodyPr>
            <a:spAutoFit/>
          </a:bodyPr>
          <a:lstStyle/>
          <a:p>
            <a:r>
              <a:rPr lang="es-MX" b="1" dirty="0"/>
              <a:t>MINERIA </a:t>
            </a:r>
            <a:r>
              <a:rPr lang="es-MX" b="1" dirty="0" smtClean="0"/>
              <a:t>A CIELO </a:t>
            </a:r>
            <a:r>
              <a:rPr lang="es-MX" b="1" dirty="0"/>
              <a:t>ABIERTO</a:t>
            </a:r>
            <a:endParaRPr lang="es-CL"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cstate="print"/>
          <a:srcRect/>
          <a:stretch>
            <a:fillRect/>
          </a:stretch>
        </p:blipFill>
        <p:spPr bwMode="blackWhite">
          <a:xfrm>
            <a:off x="2819400" y="304800"/>
            <a:ext cx="4035425" cy="6324600"/>
          </a:xfrm>
          <a:prstGeom prst="rect">
            <a:avLst/>
          </a:prstGeom>
          <a:noFill/>
          <a:ln w="9525" algn="ctr">
            <a:noFill/>
            <a:miter lim="800000"/>
            <a:headEnd/>
            <a:tailEnd/>
          </a:ln>
        </p:spPr>
      </p:pic>
      <p:sp>
        <p:nvSpPr>
          <p:cNvPr id="17411" name="Rectangle 6"/>
          <p:cNvSpPr>
            <a:spLocks noGrp="1" noChangeArrowheads="1"/>
          </p:cNvSpPr>
          <p:nvPr>
            <p:ph type="title"/>
          </p:nvPr>
        </p:nvSpPr>
        <p:spPr bwMode="auto">
          <a:xfrm>
            <a:off x="457200" y="115888"/>
            <a:ext cx="8229600" cy="706437"/>
          </a:xfrm>
          <a:noFill/>
          <a:ln>
            <a:miter lim="800000"/>
            <a:headEnd/>
            <a:tailEnd/>
          </a:ln>
        </p:spPr>
        <p:txBody>
          <a:bodyPr vert="horz" wrap="square" lIns="91440" tIns="45720" rIns="91440" bIns="45720" numCol="1" anchor="t" anchorCtr="0" compatLnSpc="1">
            <a:prstTxWarp prst="textNoShape">
              <a:avLst/>
            </a:prstTxWarp>
          </a:bodyPr>
          <a:lstStyle/>
          <a:p>
            <a:pPr algn="ctr"/>
            <a:r>
              <a:rPr lang="es-CL" smtClean="0"/>
              <a:t>PERFORADORA ROC L-8 (30)</a:t>
            </a:r>
            <a:endParaRPr lang="es-ES" smtClean="0"/>
          </a:p>
        </p:txBody>
      </p:sp>
      <p:sp>
        <p:nvSpPr>
          <p:cNvPr id="17412" name="Rectangle 7"/>
          <p:cNvSpPr>
            <a:spLocks noChangeArrowheads="1"/>
          </p:cNvSpPr>
          <p:nvPr/>
        </p:nvSpPr>
        <p:spPr bwMode="auto">
          <a:xfrm>
            <a:off x="457200" y="706438"/>
            <a:ext cx="8229600" cy="561975"/>
          </a:xfrm>
          <a:prstGeom prst="rect">
            <a:avLst/>
          </a:prstGeom>
          <a:noFill/>
          <a:ln w="9525">
            <a:noFill/>
            <a:miter lim="800000"/>
            <a:headEnd/>
            <a:tailEnd/>
          </a:ln>
        </p:spPr>
        <p:txBody>
          <a:bodyPr/>
          <a:lstStyle/>
          <a:p>
            <a:pPr algn="ctr" eaLnBrk="0" hangingPunct="0"/>
            <a:r>
              <a:rPr lang="es-CL" sz="1800" b="1"/>
              <a:t>SISTEMA ELÉCTRICO</a:t>
            </a:r>
            <a:endParaRPr lang="es-ES" sz="1800" b="1"/>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pic>
        <p:nvPicPr>
          <p:cNvPr id="18435" name="Picture 4" descr="Hydraulic system L8MK2"/>
          <p:cNvPicPr>
            <a:picLocks noChangeAspect="1" noChangeArrowheads="1"/>
          </p:cNvPicPr>
          <p:nvPr/>
        </p:nvPicPr>
        <p:blipFill>
          <a:blip r:embed="rId2" cstate="print"/>
          <a:srcRect/>
          <a:stretch>
            <a:fillRect/>
          </a:stretch>
        </p:blipFill>
        <p:spPr bwMode="auto">
          <a:xfrm>
            <a:off x="611188" y="836613"/>
            <a:ext cx="8137525" cy="5911850"/>
          </a:xfrm>
          <a:prstGeom prst="rect">
            <a:avLst/>
          </a:prstGeom>
          <a:noFill/>
          <a:ln w="9525">
            <a:noFill/>
            <a:miter lim="800000"/>
            <a:headEnd/>
            <a:tailEnd/>
          </a:ln>
        </p:spPr>
      </p:pic>
      <p:sp>
        <p:nvSpPr>
          <p:cNvPr id="18436" name="Rectangle 5"/>
          <p:cNvSpPr>
            <a:spLocks noChangeArrowheads="1"/>
          </p:cNvSpPr>
          <p:nvPr/>
        </p:nvSpPr>
        <p:spPr bwMode="auto">
          <a:xfrm>
            <a:off x="446088" y="836613"/>
            <a:ext cx="8229600" cy="561975"/>
          </a:xfrm>
          <a:prstGeom prst="rect">
            <a:avLst/>
          </a:prstGeom>
          <a:noFill/>
          <a:ln w="9525">
            <a:noFill/>
            <a:miter lim="800000"/>
            <a:headEnd/>
            <a:tailEnd/>
          </a:ln>
        </p:spPr>
        <p:txBody>
          <a:bodyPr/>
          <a:lstStyle/>
          <a:p>
            <a:pPr algn="ctr" eaLnBrk="0" hangingPunct="0"/>
            <a:r>
              <a:rPr lang="es-CL" sz="1800" b="1"/>
              <a:t>SISTEMA HIDRÁULICO</a:t>
            </a:r>
            <a:endParaRPr lang="es-ES" sz="1800" b="1"/>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19459" name="Rectangle 5"/>
          <p:cNvSpPr>
            <a:spLocks noChangeArrowheads="1"/>
          </p:cNvSpPr>
          <p:nvPr/>
        </p:nvSpPr>
        <p:spPr bwMode="auto">
          <a:xfrm>
            <a:off x="446088" y="922338"/>
            <a:ext cx="8229600" cy="561975"/>
          </a:xfrm>
          <a:prstGeom prst="rect">
            <a:avLst/>
          </a:prstGeom>
          <a:noFill/>
          <a:ln w="9525">
            <a:noFill/>
            <a:miter lim="800000"/>
            <a:headEnd/>
            <a:tailEnd/>
          </a:ln>
        </p:spPr>
        <p:txBody>
          <a:bodyPr/>
          <a:lstStyle/>
          <a:p>
            <a:pPr algn="ctr" eaLnBrk="0" hangingPunct="0"/>
            <a:r>
              <a:rPr lang="es-CL" sz="1800" b="1"/>
              <a:t>SISTEMA DE AIRE</a:t>
            </a:r>
            <a:endParaRPr lang="es-ES" sz="1800" b="1"/>
          </a:p>
        </p:txBody>
      </p:sp>
      <p:pic>
        <p:nvPicPr>
          <p:cNvPr id="19460" name="Picture 6"/>
          <p:cNvPicPr>
            <a:picLocks noChangeAspect="1" noChangeArrowheads="1"/>
          </p:cNvPicPr>
          <p:nvPr/>
        </p:nvPicPr>
        <p:blipFill>
          <a:blip r:embed="rId2" cstate="print"/>
          <a:srcRect/>
          <a:stretch>
            <a:fillRect/>
          </a:stretch>
        </p:blipFill>
        <p:spPr bwMode="auto">
          <a:xfrm>
            <a:off x="827088" y="1339850"/>
            <a:ext cx="7416800" cy="5029200"/>
          </a:xfrm>
          <a:prstGeom prst="rect">
            <a:avLst/>
          </a:prstGeom>
          <a:noFill/>
          <a:ln w="9525">
            <a:noFill/>
            <a:miter lim="800000"/>
            <a:headEnd/>
            <a:tailEnd/>
          </a:ln>
        </p:spPr>
      </p:pic>
      <p:sp>
        <p:nvSpPr>
          <p:cNvPr id="52231" name="Text Box 7"/>
          <p:cNvSpPr txBox="1">
            <a:spLocks noChangeArrowheads="1"/>
          </p:cNvSpPr>
          <p:nvPr/>
        </p:nvSpPr>
        <p:spPr bwMode="auto">
          <a:xfrm>
            <a:off x="7019925" y="4203700"/>
            <a:ext cx="2520950" cy="304800"/>
          </a:xfrm>
          <a:prstGeom prst="rect">
            <a:avLst/>
          </a:prstGeom>
          <a:noFill/>
          <a:ln w="9525">
            <a:noFill/>
            <a:miter lim="800000"/>
            <a:headEnd/>
            <a:tailEnd/>
          </a:ln>
        </p:spPr>
        <p:txBody>
          <a:bodyPr>
            <a:spAutoFit/>
          </a:bodyPr>
          <a:lstStyle/>
          <a:p>
            <a:pPr>
              <a:spcBef>
                <a:spcPct val="50000"/>
              </a:spcBef>
            </a:pPr>
            <a:r>
              <a:rPr lang="es-CL" sz="1400" b="1"/>
              <a:t>BAJA PERCUSIÓN</a:t>
            </a:r>
            <a:endParaRPr lang="es-ES" sz="1400" b="1"/>
          </a:p>
        </p:txBody>
      </p:sp>
      <p:sp>
        <p:nvSpPr>
          <p:cNvPr id="52232" name="Text Box 8"/>
          <p:cNvSpPr txBox="1">
            <a:spLocks noChangeArrowheads="1"/>
          </p:cNvSpPr>
          <p:nvPr/>
        </p:nvSpPr>
        <p:spPr bwMode="auto">
          <a:xfrm>
            <a:off x="7019925" y="4508500"/>
            <a:ext cx="2520950" cy="304800"/>
          </a:xfrm>
          <a:prstGeom prst="rect">
            <a:avLst/>
          </a:prstGeom>
          <a:noFill/>
          <a:ln w="9525">
            <a:noFill/>
            <a:miter lim="800000"/>
            <a:headEnd/>
            <a:tailEnd/>
          </a:ln>
        </p:spPr>
        <p:txBody>
          <a:bodyPr>
            <a:spAutoFit/>
          </a:bodyPr>
          <a:lstStyle/>
          <a:p>
            <a:pPr>
              <a:spcBef>
                <a:spcPct val="50000"/>
              </a:spcBef>
            </a:pPr>
            <a:r>
              <a:rPr lang="es-CL" sz="1400" b="1"/>
              <a:t>ALTA PERCUSIÓN</a:t>
            </a:r>
            <a:endParaRPr lang="es-ES" sz="1400" b="1"/>
          </a:p>
        </p:txBody>
      </p:sp>
      <p:sp>
        <p:nvSpPr>
          <p:cNvPr id="52233" name="Text Box 9"/>
          <p:cNvSpPr txBox="1">
            <a:spLocks noChangeArrowheads="1"/>
          </p:cNvSpPr>
          <p:nvPr/>
        </p:nvSpPr>
        <p:spPr bwMode="auto">
          <a:xfrm>
            <a:off x="7019925" y="4779963"/>
            <a:ext cx="2520950" cy="304800"/>
          </a:xfrm>
          <a:prstGeom prst="rect">
            <a:avLst/>
          </a:prstGeom>
          <a:noFill/>
          <a:ln w="9525">
            <a:noFill/>
            <a:miter lim="800000"/>
            <a:headEnd/>
            <a:tailEnd/>
          </a:ln>
        </p:spPr>
        <p:txBody>
          <a:bodyPr>
            <a:spAutoFit/>
          </a:bodyPr>
          <a:lstStyle/>
          <a:p>
            <a:pPr>
              <a:spcBef>
                <a:spcPct val="50000"/>
              </a:spcBef>
            </a:pPr>
            <a:r>
              <a:rPr lang="es-CL" sz="1400" b="1"/>
              <a:t>CAPTADOR DE POLVO</a:t>
            </a:r>
            <a:endParaRPr lang="es-ES" sz="1400" b="1"/>
          </a:p>
        </p:txBody>
      </p:sp>
      <p:sp>
        <p:nvSpPr>
          <p:cNvPr id="52234" name="AutoShape 10">
            <a:hlinkClick r:id="rId3" action="ppaction://hlinkfile"/>
          </p:cNvPr>
          <p:cNvSpPr>
            <a:spLocks noChangeArrowheads="1"/>
          </p:cNvSpPr>
          <p:nvPr/>
        </p:nvSpPr>
        <p:spPr bwMode="auto">
          <a:xfrm>
            <a:off x="3851275" y="5589588"/>
            <a:ext cx="720725" cy="792162"/>
          </a:xfrm>
          <a:prstGeom prst="sun">
            <a:avLst>
              <a:gd name="adj" fmla="val 25000"/>
            </a:avLst>
          </a:prstGeom>
          <a:solidFill>
            <a:schemeClr val="accent1"/>
          </a:solidFill>
          <a:ln w="9525">
            <a:solidFill>
              <a:schemeClr val="tx1"/>
            </a:solidFill>
            <a:miter lim="800000"/>
            <a:headEnd/>
            <a:tailEnd/>
          </a:ln>
        </p:spPr>
        <p:txBody>
          <a:bodyPr wrap="none" anchor="ctr"/>
          <a:lstStyle/>
          <a:p>
            <a:endParaRPr lang="es-C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2231"/>
                                        </p:tgtEl>
                                        <p:attrNameLst>
                                          <p:attrName>style.visibility</p:attrName>
                                        </p:attrNameLst>
                                      </p:cBhvr>
                                      <p:to>
                                        <p:strVal val="visible"/>
                                      </p:to>
                                    </p:set>
                                    <p:anim from="(-#ppt_w/2)" to="(#ppt_x)" calcmode="lin" valueType="num">
                                      <p:cBhvr>
                                        <p:cTn id="7" dur="600" fill="hold">
                                          <p:stCondLst>
                                            <p:cond delay="0"/>
                                          </p:stCondLst>
                                        </p:cTn>
                                        <p:tgtEl>
                                          <p:spTgt spid="52231"/>
                                        </p:tgtEl>
                                        <p:attrNameLst>
                                          <p:attrName>ppt_x</p:attrName>
                                        </p:attrNameLst>
                                      </p:cBhvr>
                                    </p:anim>
                                    <p:anim from="0" to="-1.0" calcmode="lin" valueType="num">
                                      <p:cBhvr>
                                        <p:cTn id="8" dur="200" decel="50000" autoRev="1" fill="hold">
                                          <p:stCondLst>
                                            <p:cond delay="600"/>
                                          </p:stCondLst>
                                        </p:cTn>
                                        <p:tgtEl>
                                          <p:spTgt spid="52231"/>
                                        </p:tgtEl>
                                        <p:attrNameLst>
                                          <p:attrName>xshear</p:attrName>
                                        </p:attrNameLst>
                                      </p:cBhvr>
                                    </p:anim>
                                    <p:animScale>
                                      <p:cBhvr>
                                        <p:cTn id="9" dur="200" decel="100000" autoRev="1" fill="hold">
                                          <p:stCondLst>
                                            <p:cond delay="600"/>
                                          </p:stCondLst>
                                        </p:cTn>
                                        <p:tgtEl>
                                          <p:spTgt spid="52231"/>
                                        </p:tgtEl>
                                      </p:cBhvr>
                                      <p:from x="100000" y="100000"/>
                                      <p:to x="80000" y="100000"/>
                                    </p:animScale>
                                    <p:anim by="(#ppt_h/3+#ppt_w*0.1)" calcmode="lin" valueType="num">
                                      <p:cBhvr additive="sum">
                                        <p:cTn id="10" dur="200" decel="100000" autoRev="1" fill="hold">
                                          <p:stCondLst>
                                            <p:cond delay="600"/>
                                          </p:stCondLst>
                                        </p:cTn>
                                        <p:tgtEl>
                                          <p:spTgt spid="52231"/>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2232"/>
                                        </p:tgtEl>
                                        <p:attrNameLst>
                                          <p:attrName>style.visibility</p:attrName>
                                        </p:attrNameLst>
                                      </p:cBhvr>
                                      <p:to>
                                        <p:strVal val="visible"/>
                                      </p:to>
                                    </p:set>
                                    <p:anim from="(-#ppt_w/2)" to="(#ppt_x)" calcmode="lin" valueType="num">
                                      <p:cBhvr>
                                        <p:cTn id="15" dur="600" fill="hold">
                                          <p:stCondLst>
                                            <p:cond delay="0"/>
                                          </p:stCondLst>
                                        </p:cTn>
                                        <p:tgtEl>
                                          <p:spTgt spid="52232"/>
                                        </p:tgtEl>
                                        <p:attrNameLst>
                                          <p:attrName>ppt_x</p:attrName>
                                        </p:attrNameLst>
                                      </p:cBhvr>
                                    </p:anim>
                                    <p:anim from="0" to="-1.0" calcmode="lin" valueType="num">
                                      <p:cBhvr>
                                        <p:cTn id="16" dur="200" decel="50000" autoRev="1" fill="hold">
                                          <p:stCondLst>
                                            <p:cond delay="600"/>
                                          </p:stCondLst>
                                        </p:cTn>
                                        <p:tgtEl>
                                          <p:spTgt spid="52232"/>
                                        </p:tgtEl>
                                        <p:attrNameLst>
                                          <p:attrName>xshear</p:attrName>
                                        </p:attrNameLst>
                                      </p:cBhvr>
                                    </p:anim>
                                    <p:animScale>
                                      <p:cBhvr>
                                        <p:cTn id="17" dur="200" decel="100000" autoRev="1" fill="hold">
                                          <p:stCondLst>
                                            <p:cond delay="600"/>
                                          </p:stCondLst>
                                        </p:cTn>
                                        <p:tgtEl>
                                          <p:spTgt spid="52232"/>
                                        </p:tgtEl>
                                      </p:cBhvr>
                                      <p:from x="100000" y="100000"/>
                                      <p:to x="80000" y="100000"/>
                                    </p:animScale>
                                    <p:anim by="(#ppt_h/3+#ppt_w*0.1)" calcmode="lin" valueType="num">
                                      <p:cBhvr additive="sum">
                                        <p:cTn id="18" dur="200" decel="100000" autoRev="1" fill="hold">
                                          <p:stCondLst>
                                            <p:cond delay="600"/>
                                          </p:stCondLst>
                                        </p:cTn>
                                        <p:tgtEl>
                                          <p:spTgt spid="52232"/>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52233"/>
                                        </p:tgtEl>
                                        <p:attrNameLst>
                                          <p:attrName>style.visibility</p:attrName>
                                        </p:attrNameLst>
                                      </p:cBhvr>
                                      <p:to>
                                        <p:strVal val="visible"/>
                                      </p:to>
                                    </p:set>
                                    <p:anim from="(-#ppt_w/2)" to="(#ppt_x)" calcmode="lin" valueType="num">
                                      <p:cBhvr>
                                        <p:cTn id="23" dur="600" fill="hold">
                                          <p:stCondLst>
                                            <p:cond delay="0"/>
                                          </p:stCondLst>
                                        </p:cTn>
                                        <p:tgtEl>
                                          <p:spTgt spid="52233"/>
                                        </p:tgtEl>
                                        <p:attrNameLst>
                                          <p:attrName>ppt_x</p:attrName>
                                        </p:attrNameLst>
                                      </p:cBhvr>
                                    </p:anim>
                                    <p:anim from="0" to="-1.0" calcmode="lin" valueType="num">
                                      <p:cBhvr>
                                        <p:cTn id="24" dur="200" decel="50000" autoRev="1" fill="hold">
                                          <p:stCondLst>
                                            <p:cond delay="600"/>
                                          </p:stCondLst>
                                        </p:cTn>
                                        <p:tgtEl>
                                          <p:spTgt spid="52233"/>
                                        </p:tgtEl>
                                        <p:attrNameLst>
                                          <p:attrName>xshear</p:attrName>
                                        </p:attrNameLst>
                                      </p:cBhvr>
                                    </p:anim>
                                    <p:animScale>
                                      <p:cBhvr>
                                        <p:cTn id="25" dur="200" decel="100000" autoRev="1" fill="hold">
                                          <p:stCondLst>
                                            <p:cond delay="600"/>
                                          </p:stCondLst>
                                        </p:cTn>
                                        <p:tgtEl>
                                          <p:spTgt spid="52233"/>
                                        </p:tgtEl>
                                      </p:cBhvr>
                                      <p:from x="100000" y="100000"/>
                                      <p:to x="80000" y="100000"/>
                                    </p:animScale>
                                    <p:anim by="(#ppt_h/3+#ppt_w*0.1)" calcmode="lin" valueType="num">
                                      <p:cBhvr additive="sum">
                                        <p:cTn id="26" dur="200" decel="100000" autoRev="1" fill="hold">
                                          <p:stCondLst>
                                            <p:cond delay="600"/>
                                          </p:stCondLst>
                                        </p:cTn>
                                        <p:tgtEl>
                                          <p:spTgt spid="52233"/>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52234"/>
                                        </p:tgtEl>
                                        <p:attrNameLst>
                                          <p:attrName>style.visibility</p:attrName>
                                        </p:attrNameLst>
                                      </p:cBhvr>
                                      <p:to>
                                        <p:strVal val="visible"/>
                                      </p:to>
                                    </p:set>
                                    <p:anim from="(-#ppt_w/2)" to="(#ppt_x)" calcmode="lin" valueType="num">
                                      <p:cBhvr>
                                        <p:cTn id="31" dur="600" fill="hold">
                                          <p:stCondLst>
                                            <p:cond delay="0"/>
                                          </p:stCondLst>
                                        </p:cTn>
                                        <p:tgtEl>
                                          <p:spTgt spid="52234"/>
                                        </p:tgtEl>
                                        <p:attrNameLst>
                                          <p:attrName>ppt_x</p:attrName>
                                        </p:attrNameLst>
                                      </p:cBhvr>
                                    </p:anim>
                                    <p:anim from="0" to="-1.0" calcmode="lin" valueType="num">
                                      <p:cBhvr>
                                        <p:cTn id="32" dur="200" decel="50000" autoRev="1" fill="hold">
                                          <p:stCondLst>
                                            <p:cond delay="600"/>
                                          </p:stCondLst>
                                        </p:cTn>
                                        <p:tgtEl>
                                          <p:spTgt spid="52234"/>
                                        </p:tgtEl>
                                        <p:attrNameLst>
                                          <p:attrName>xshear</p:attrName>
                                        </p:attrNameLst>
                                      </p:cBhvr>
                                    </p:anim>
                                    <p:animScale>
                                      <p:cBhvr>
                                        <p:cTn id="33" dur="200" decel="100000" autoRev="1" fill="hold">
                                          <p:stCondLst>
                                            <p:cond delay="600"/>
                                          </p:stCondLst>
                                        </p:cTn>
                                        <p:tgtEl>
                                          <p:spTgt spid="52234"/>
                                        </p:tgtEl>
                                      </p:cBhvr>
                                      <p:from x="100000" y="100000"/>
                                      <p:to x="80000" y="100000"/>
                                    </p:animScale>
                                    <p:anim by="(#ppt_h/3+#ppt_w*0.1)" calcmode="lin" valueType="num">
                                      <p:cBhvr additive="sum">
                                        <p:cTn id="34" dur="200" decel="100000" autoRev="1" fill="hold">
                                          <p:stCondLst>
                                            <p:cond delay="600"/>
                                          </p:stCondLst>
                                        </p:cTn>
                                        <p:tgtEl>
                                          <p:spTgt spid="5223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p:bldP spid="52232" grpId="0"/>
      <p:bldP spid="52233" grpId="0"/>
      <p:bldP spid="522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34975" y="260350"/>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dirty="0" smtClean="0"/>
              <a:t>PERFORADORA ROC L-8 (30)</a:t>
            </a:r>
            <a:endParaRPr lang="es-ES" dirty="0" smtClean="0"/>
          </a:p>
        </p:txBody>
      </p:sp>
      <p:sp>
        <p:nvSpPr>
          <p:cNvPr id="53251" name="Rectangle 3"/>
          <p:cNvSpPr>
            <a:spLocks noGrp="1" noChangeArrowheads="1"/>
          </p:cNvSpPr>
          <p:nvPr>
            <p:ph type="body" idx="1"/>
          </p:nvPr>
        </p:nvSpPr>
        <p:spPr bwMode="auto">
          <a:xfrm>
            <a:off x="374848" y="2563813"/>
            <a:ext cx="8229600" cy="533400"/>
          </a:xfrm>
          <a:noFill/>
          <a:ln>
            <a:miter lim="800000"/>
            <a:headEnd/>
            <a:tailEnd/>
          </a:ln>
        </p:spPr>
        <p:txBody>
          <a:bodyPr vert="horz" wrap="square" lIns="91440" tIns="45720" rIns="91440" bIns="45720" numCol="1" anchor="t" anchorCtr="0" compatLnSpc="1">
            <a:prstTxWarp prst="textNoShape">
              <a:avLst/>
            </a:prstTxWarp>
          </a:bodyPr>
          <a:lstStyle/>
          <a:p>
            <a:r>
              <a:rPr lang="es-CL" sz="1600" b="1" dirty="0" smtClean="0">
                <a:solidFill>
                  <a:schemeClr val="tx1"/>
                </a:solidFill>
              </a:rPr>
              <a:t>PESO SIN BARRAS				22.600 KG</a:t>
            </a:r>
            <a:endParaRPr lang="es-ES" sz="1600" b="1" dirty="0" smtClean="0">
              <a:solidFill>
                <a:schemeClr val="tx1"/>
              </a:solidFill>
            </a:endParaRPr>
          </a:p>
        </p:txBody>
      </p:sp>
      <p:sp>
        <p:nvSpPr>
          <p:cNvPr id="20484" name="Rectangle 4"/>
          <p:cNvSpPr>
            <a:spLocks noChangeArrowheads="1"/>
          </p:cNvSpPr>
          <p:nvPr/>
        </p:nvSpPr>
        <p:spPr bwMode="auto">
          <a:xfrm>
            <a:off x="434975" y="922338"/>
            <a:ext cx="8229600" cy="561975"/>
          </a:xfrm>
          <a:prstGeom prst="rect">
            <a:avLst/>
          </a:prstGeom>
          <a:noFill/>
          <a:ln w="9525">
            <a:noFill/>
            <a:miter lim="800000"/>
            <a:headEnd/>
            <a:tailEnd/>
          </a:ln>
        </p:spPr>
        <p:txBody>
          <a:bodyPr/>
          <a:lstStyle/>
          <a:p>
            <a:pPr algn="ctr" eaLnBrk="0" hangingPunct="0"/>
            <a:r>
              <a:rPr lang="es-CL" sz="1800" b="1"/>
              <a:t>DATOS TÉCNICOS</a:t>
            </a:r>
            <a:endParaRPr lang="es-ES" sz="1800" b="1"/>
          </a:p>
        </p:txBody>
      </p:sp>
      <p:sp>
        <p:nvSpPr>
          <p:cNvPr id="53267" name="Rectangle 19"/>
          <p:cNvSpPr>
            <a:spLocks noChangeArrowheads="1"/>
          </p:cNvSpPr>
          <p:nvPr/>
        </p:nvSpPr>
        <p:spPr bwMode="auto">
          <a:xfrm>
            <a:off x="457200" y="2967038"/>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a:t>MOTOR DIESEL 				CATERPILLAR C 15</a:t>
            </a:r>
            <a:endParaRPr lang="es-ES" sz="1600" b="1"/>
          </a:p>
        </p:txBody>
      </p:sp>
      <p:sp>
        <p:nvSpPr>
          <p:cNvPr id="53268" name="Rectangle 20"/>
          <p:cNvSpPr>
            <a:spLocks noChangeArrowheads="1"/>
          </p:cNvSpPr>
          <p:nvPr/>
        </p:nvSpPr>
        <p:spPr bwMode="auto">
          <a:xfrm>
            <a:off x="457200" y="3327400"/>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a:t>POTENCIA A 1800 RPM				402 KW</a:t>
            </a:r>
            <a:endParaRPr lang="es-ES" sz="1600" b="1"/>
          </a:p>
        </p:txBody>
      </p:sp>
      <p:sp>
        <p:nvSpPr>
          <p:cNvPr id="53269" name="Rectangle 21"/>
          <p:cNvSpPr>
            <a:spLocks noChangeArrowheads="1"/>
          </p:cNvSpPr>
          <p:nvPr/>
        </p:nvSpPr>
        <p:spPr bwMode="auto">
          <a:xfrm>
            <a:off x="457200" y="3686175"/>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a:t>RANGO DE TEMPERATURA PARA OPERAR		-25 ° C A +50° C</a:t>
            </a:r>
            <a:endParaRPr lang="es-ES" sz="1600" b="1"/>
          </a:p>
        </p:txBody>
      </p:sp>
      <p:sp>
        <p:nvSpPr>
          <p:cNvPr id="53270" name="Rectangle 22"/>
          <p:cNvSpPr>
            <a:spLocks noChangeArrowheads="1"/>
          </p:cNvSpPr>
          <p:nvPr/>
        </p:nvSpPr>
        <p:spPr bwMode="auto">
          <a:xfrm>
            <a:off x="457200" y="4046538"/>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a:t>VELOCIDAD MAX. DE DESPLAZAMIENTO 		3,2 KM/HR</a:t>
            </a:r>
            <a:endParaRPr lang="es-ES" sz="1600" b="1"/>
          </a:p>
        </p:txBody>
      </p:sp>
      <p:sp>
        <p:nvSpPr>
          <p:cNvPr id="53271" name="Rectangle 23"/>
          <p:cNvSpPr>
            <a:spLocks noChangeArrowheads="1"/>
          </p:cNvSpPr>
          <p:nvPr/>
        </p:nvSpPr>
        <p:spPr bwMode="auto">
          <a:xfrm>
            <a:off x="457200" y="4406900"/>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a:t>ALTURA LIBRE SOBRE EL SUELO			40,5 CM</a:t>
            </a:r>
            <a:endParaRPr lang="es-ES" sz="1600" b="1"/>
          </a:p>
        </p:txBody>
      </p:sp>
      <p:sp>
        <p:nvSpPr>
          <p:cNvPr id="53272" name="Rectangle 24"/>
          <p:cNvSpPr>
            <a:spLocks noChangeArrowheads="1"/>
          </p:cNvSpPr>
          <p:nvPr/>
        </p:nvSpPr>
        <p:spPr bwMode="auto">
          <a:xfrm>
            <a:off x="457200" y="4767263"/>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a:t>PRESION HIDRAULICA MÁXIMA			250 BAR</a:t>
            </a:r>
            <a:endParaRPr lang="es-ES" sz="1600" b="1"/>
          </a:p>
        </p:txBody>
      </p:sp>
      <p:sp>
        <p:nvSpPr>
          <p:cNvPr id="20491" name="Rectangle 26"/>
          <p:cNvSpPr>
            <a:spLocks noChangeArrowheads="1"/>
          </p:cNvSpPr>
          <p:nvPr/>
        </p:nvSpPr>
        <p:spPr bwMode="auto">
          <a:xfrm>
            <a:off x="652463" y="1866893"/>
            <a:ext cx="8229600" cy="561975"/>
          </a:xfrm>
          <a:prstGeom prst="rect">
            <a:avLst/>
          </a:prstGeom>
          <a:noFill/>
          <a:ln w="9525">
            <a:noFill/>
            <a:miter lim="800000"/>
            <a:headEnd/>
            <a:tailEnd/>
          </a:ln>
        </p:spPr>
        <p:txBody>
          <a:bodyPr/>
          <a:lstStyle/>
          <a:p>
            <a:pPr eaLnBrk="0" hangingPunct="0"/>
            <a:r>
              <a:rPr lang="es-CL" sz="1800" b="1" dirty="0"/>
              <a:t>GENERALIDADES</a:t>
            </a:r>
            <a:endParaRPr lang="es-ES" sz="1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3251">
                                            <p:bg/>
                                          </p:spTgt>
                                        </p:tgtEl>
                                        <p:attrNameLst>
                                          <p:attrName>style.visibility</p:attrName>
                                        </p:attrNameLst>
                                      </p:cBhvr>
                                      <p:to>
                                        <p:strVal val="visible"/>
                                      </p:to>
                                    </p:set>
                                    <p:anim from="(-#ppt_w/2)" to="(#ppt_x)" calcmode="lin" valueType="num">
                                      <p:cBhvr>
                                        <p:cTn id="7" dur="600" fill="hold">
                                          <p:stCondLst>
                                            <p:cond delay="0"/>
                                          </p:stCondLst>
                                        </p:cTn>
                                        <p:tgtEl>
                                          <p:spTgt spid="53251">
                                            <p:bg/>
                                          </p:spTgt>
                                        </p:tgtEl>
                                        <p:attrNameLst>
                                          <p:attrName>ppt_x</p:attrName>
                                        </p:attrNameLst>
                                      </p:cBhvr>
                                    </p:anim>
                                    <p:anim from="0" to="-1.0" calcmode="lin" valueType="num">
                                      <p:cBhvr>
                                        <p:cTn id="8" dur="200" decel="50000" autoRev="1" fill="hold">
                                          <p:stCondLst>
                                            <p:cond delay="600"/>
                                          </p:stCondLst>
                                        </p:cTn>
                                        <p:tgtEl>
                                          <p:spTgt spid="53251">
                                            <p:bg/>
                                          </p:spTgt>
                                        </p:tgtEl>
                                        <p:attrNameLst>
                                          <p:attrName>xshear</p:attrName>
                                        </p:attrNameLst>
                                      </p:cBhvr>
                                    </p:anim>
                                    <p:animScale>
                                      <p:cBhvr>
                                        <p:cTn id="9" dur="200" decel="100000" autoRev="1" fill="hold">
                                          <p:stCondLst>
                                            <p:cond delay="600"/>
                                          </p:stCondLst>
                                        </p:cTn>
                                        <p:tgtEl>
                                          <p:spTgt spid="53251">
                                            <p:bg/>
                                          </p:spTgt>
                                        </p:tgtEl>
                                      </p:cBhvr>
                                      <p:from x="100000" y="100000"/>
                                      <p:to x="80000" y="100000"/>
                                    </p:animScale>
                                    <p:anim by="(#ppt_h/3+#ppt_w*0.1)" calcmode="lin" valueType="num">
                                      <p:cBhvr additive="sum">
                                        <p:cTn id="10" dur="200" decel="100000" autoRev="1" fill="hold">
                                          <p:stCondLst>
                                            <p:cond delay="600"/>
                                          </p:stCondLst>
                                        </p:cTn>
                                        <p:tgtEl>
                                          <p:spTgt spid="53251">
                                            <p:bg/>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3251">
                                            <p:txEl>
                                              <p:pRg st="0" end="0"/>
                                            </p:txEl>
                                          </p:spTgt>
                                        </p:tgtEl>
                                        <p:attrNameLst>
                                          <p:attrName>style.visibility</p:attrName>
                                        </p:attrNameLst>
                                      </p:cBhvr>
                                      <p:to>
                                        <p:strVal val="visible"/>
                                      </p:to>
                                    </p:set>
                                    <p:anim from="(-#ppt_w/2)" to="(#ppt_x)" calcmode="lin" valueType="num">
                                      <p:cBhvr>
                                        <p:cTn id="15" dur="600" fill="hold">
                                          <p:stCondLst>
                                            <p:cond delay="0"/>
                                          </p:stCondLst>
                                        </p:cTn>
                                        <p:tgtEl>
                                          <p:spTgt spid="53251">
                                            <p:txEl>
                                              <p:pRg st="0" end="0"/>
                                            </p:txEl>
                                          </p:spTgt>
                                        </p:tgtEl>
                                        <p:attrNameLst>
                                          <p:attrName>ppt_x</p:attrName>
                                        </p:attrNameLst>
                                      </p:cBhvr>
                                    </p:anim>
                                    <p:anim from="0" to="-1.0" calcmode="lin" valueType="num">
                                      <p:cBhvr>
                                        <p:cTn id="16" dur="200" decel="50000" autoRev="1" fill="hold">
                                          <p:stCondLst>
                                            <p:cond delay="600"/>
                                          </p:stCondLst>
                                        </p:cTn>
                                        <p:tgtEl>
                                          <p:spTgt spid="53251">
                                            <p:txEl>
                                              <p:pRg st="0" end="0"/>
                                            </p:txEl>
                                          </p:spTgt>
                                        </p:tgtEl>
                                        <p:attrNameLst>
                                          <p:attrName>xshear</p:attrName>
                                        </p:attrNameLst>
                                      </p:cBhvr>
                                    </p:anim>
                                    <p:animScale>
                                      <p:cBhvr>
                                        <p:cTn id="17" dur="200" decel="100000" autoRev="1" fill="hold">
                                          <p:stCondLst>
                                            <p:cond delay="600"/>
                                          </p:stCondLst>
                                        </p:cTn>
                                        <p:tgtEl>
                                          <p:spTgt spid="53251">
                                            <p:txEl>
                                              <p:pRg st="0" end="0"/>
                                            </p:txEl>
                                          </p:spTgt>
                                        </p:tgtEl>
                                      </p:cBhvr>
                                      <p:from x="100000" y="100000"/>
                                      <p:to x="80000" y="100000"/>
                                    </p:animScale>
                                    <p:anim by="(#ppt_h/3+#ppt_w*0.1)" calcmode="lin" valueType="num">
                                      <p:cBhvr additive="sum">
                                        <p:cTn id="18" dur="200" decel="100000" autoRev="1" fill="hold">
                                          <p:stCondLst>
                                            <p:cond delay="600"/>
                                          </p:stCondLst>
                                        </p:cTn>
                                        <p:tgtEl>
                                          <p:spTgt spid="53251">
                                            <p:txEl>
                                              <p:pRg st="0" end="0"/>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53267"/>
                                        </p:tgtEl>
                                        <p:attrNameLst>
                                          <p:attrName>style.visibility</p:attrName>
                                        </p:attrNameLst>
                                      </p:cBhvr>
                                      <p:to>
                                        <p:strVal val="visible"/>
                                      </p:to>
                                    </p:set>
                                    <p:anim from="(-#ppt_w/2)" to="(#ppt_x)" calcmode="lin" valueType="num">
                                      <p:cBhvr>
                                        <p:cTn id="23" dur="600" fill="hold">
                                          <p:stCondLst>
                                            <p:cond delay="0"/>
                                          </p:stCondLst>
                                        </p:cTn>
                                        <p:tgtEl>
                                          <p:spTgt spid="53267"/>
                                        </p:tgtEl>
                                        <p:attrNameLst>
                                          <p:attrName>ppt_x</p:attrName>
                                        </p:attrNameLst>
                                      </p:cBhvr>
                                    </p:anim>
                                    <p:anim from="0" to="-1.0" calcmode="lin" valueType="num">
                                      <p:cBhvr>
                                        <p:cTn id="24" dur="200" decel="50000" autoRev="1" fill="hold">
                                          <p:stCondLst>
                                            <p:cond delay="600"/>
                                          </p:stCondLst>
                                        </p:cTn>
                                        <p:tgtEl>
                                          <p:spTgt spid="53267"/>
                                        </p:tgtEl>
                                        <p:attrNameLst>
                                          <p:attrName>xshear</p:attrName>
                                        </p:attrNameLst>
                                      </p:cBhvr>
                                    </p:anim>
                                    <p:animScale>
                                      <p:cBhvr>
                                        <p:cTn id="25" dur="200" decel="100000" autoRev="1" fill="hold">
                                          <p:stCondLst>
                                            <p:cond delay="600"/>
                                          </p:stCondLst>
                                        </p:cTn>
                                        <p:tgtEl>
                                          <p:spTgt spid="53267"/>
                                        </p:tgtEl>
                                      </p:cBhvr>
                                      <p:from x="100000" y="100000"/>
                                      <p:to x="80000" y="100000"/>
                                    </p:animScale>
                                    <p:anim by="(#ppt_h/3+#ppt_w*0.1)" calcmode="lin" valueType="num">
                                      <p:cBhvr additive="sum">
                                        <p:cTn id="26" dur="200" decel="100000" autoRev="1" fill="hold">
                                          <p:stCondLst>
                                            <p:cond delay="600"/>
                                          </p:stCondLst>
                                        </p:cTn>
                                        <p:tgtEl>
                                          <p:spTgt spid="53267"/>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53268"/>
                                        </p:tgtEl>
                                        <p:attrNameLst>
                                          <p:attrName>style.visibility</p:attrName>
                                        </p:attrNameLst>
                                      </p:cBhvr>
                                      <p:to>
                                        <p:strVal val="visible"/>
                                      </p:to>
                                    </p:set>
                                    <p:anim from="(-#ppt_w/2)" to="(#ppt_x)" calcmode="lin" valueType="num">
                                      <p:cBhvr>
                                        <p:cTn id="31" dur="600" fill="hold">
                                          <p:stCondLst>
                                            <p:cond delay="0"/>
                                          </p:stCondLst>
                                        </p:cTn>
                                        <p:tgtEl>
                                          <p:spTgt spid="53268"/>
                                        </p:tgtEl>
                                        <p:attrNameLst>
                                          <p:attrName>ppt_x</p:attrName>
                                        </p:attrNameLst>
                                      </p:cBhvr>
                                    </p:anim>
                                    <p:anim from="0" to="-1.0" calcmode="lin" valueType="num">
                                      <p:cBhvr>
                                        <p:cTn id="32" dur="200" decel="50000" autoRev="1" fill="hold">
                                          <p:stCondLst>
                                            <p:cond delay="600"/>
                                          </p:stCondLst>
                                        </p:cTn>
                                        <p:tgtEl>
                                          <p:spTgt spid="53268"/>
                                        </p:tgtEl>
                                        <p:attrNameLst>
                                          <p:attrName>xshear</p:attrName>
                                        </p:attrNameLst>
                                      </p:cBhvr>
                                    </p:anim>
                                    <p:animScale>
                                      <p:cBhvr>
                                        <p:cTn id="33" dur="200" decel="100000" autoRev="1" fill="hold">
                                          <p:stCondLst>
                                            <p:cond delay="600"/>
                                          </p:stCondLst>
                                        </p:cTn>
                                        <p:tgtEl>
                                          <p:spTgt spid="53268"/>
                                        </p:tgtEl>
                                      </p:cBhvr>
                                      <p:from x="100000" y="100000"/>
                                      <p:to x="80000" y="100000"/>
                                    </p:animScale>
                                    <p:anim by="(#ppt_h/3+#ppt_w*0.1)" calcmode="lin" valueType="num">
                                      <p:cBhvr additive="sum">
                                        <p:cTn id="34" dur="200" decel="100000" autoRev="1" fill="hold">
                                          <p:stCondLst>
                                            <p:cond delay="600"/>
                                          </p:stCondLst>
                                        </p:cTn>
                                        <p:tgtEl>
                                          <p:spTgt spid="53268"/>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53269"/>
                                        </p:tgtEl>
                                        <p:attrNameLst>
                                          <p:attrName>style.visibility</p:attrName>
                                        </p:attrNameLst>
                                      </p:cBhvr>
                                      <p:to>
                                        <p:strVal val="visible"/>
                                      </p:to>
                                    </p:set>
                                    <p:anim from="(-#ppt_w/2)" to="(#ppt_x)" calcmode="lin" valueType="num">
                                      <p:cBhvr>
                                        <p:cTn id="39" dur="600" fill="hold">
                                          <p:stCondLst>
                                            <p:cond delay="0"/>
                                          </p:stCondLst>
                                        </p:cTn>
                                        <p:tgtEl>
                                          <p:spTgt spid="53269"/>
                                        </p:tgtEl>
                                        <p:attrNameLst>
                                          <p:attrName>ppt_x</p:attrName>
                                        </p:attrNameLst>
                                      </p:cBhvr>
                                    </p:anim>
                                    <p:anim from="0" to="-1.0" calcmode="lin" valueType="num">
                                      <p:cBhvr>
                                        <p:cTn id="40" dur="200" decel="50000" autoRev="1" fill="hold">
                                          <p:stCondLst>
                                            <p:cond delay="600"/>
                                          </p:stCondLst>
                                        </p:cTn>
                                        <p:tgtEl>
                                          <p:spTgt spid="53269"/>
                                        </p:tgtEl>
                                        <p:attrNameLst>
                                          <p:attrName>xshear</p:attrName>
                                        </p:attrNameLst>
                                      </p:cBhvr>
                                    </p:anim>
                                    <p:animScale>
                                      <p:cBhvr>
                                        <p:cTn id="41" dur="200" decel="100000" autoRev="1" fill="hold">
                                          <p:stCondLst>
                                            <p:cond delay="600"/>
                                          </p:stCondLst>
                                        </p:cTn>
                                        <p:tgtEl>
                                          <p:spTgt spid="53269"/>
                                        </p:tgtEl>
                                      </p:cBhvr>
                                      <p:from x="100000" y="100000"/>
                                      <p:to x="80000" y="100000"/>
                                    </p:animScale>
                                    <p:anim by="(#ppt_h/3+#ppt_w*0.1)" calcmode="lin" valueType="num">
                                      <p:cBhvr additive="sum">
                                        <p:cTn id="42" dur="200" decel="100000" autoRev="1" fill="hold">
                                          <p:stCondLst>
                                            <p:cond delay="600"/>
                                          </p:stCondLst>
                                        </p:cTn>
                                        <p:tgtEl>
                                          <p:spTgt spid="53269"/>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53270"/>
                                        </p:tgtEl>
                                        <p:attrNameLst>
                                          <p:attrName>style.visibility</p:attrName>
                                        </p:attrNameLst>
                                      </p:cBhvr>
                                      <p:to>
                                        <p:strVal val="visible"/>
                                      </p:to>
                                    </p:set>
                                    <p:anim from="(-#ppt_w/2)" to="(#ppt_x)" calcmode="lin" valueType="num">
                                      <p:cBhvr>
                                        <p:cTn id="47" dur="600" fill="hold">
                                          <p:stCondLst>
                                            <p:cond delay="0"/>
                                          </p:stCondLst>
                                        </p:cTn>
                                        <p:tgtEl>
                                          <p:spTgt spid="53270"/>
                                        </p:tgtEl>
                                        <p:attrNameLst>
                                          <p:attrName>ppt_x</p:attrName>
                                        </p:attrNameLst>
                                      </p:cBhvr>
                                    </p:anim>
                                    <p:anim from="0" to="-1.0" calcmode="lin" valueType="num">
                                      <p:cBhvr>
                                        <p:cTn id="48" dur="200" decel="50000" autoRev="1" fill="hold">
                                          <p:stCondLst>
                                            <p:cond delay="600"/>
                                          </p:stCondLst>
                                        </p:cTn>
                                        <p:tgtEl>
                                          <p:spTgt spid="53270"/>
                                        </p:tgtEl>
                                        <p:attrNameLst>
                                          <p:attrName>xshear</p:attrName>
                                        </p:attrNameLst>
                                      </p:cBhvr>
                                    </p:anim>
                                    <p:animScale>
                                      <p:cBhvr>
                                        <p:cTn id="49" dur="200" decel="100000" autoRev="1" fill="hold">
                                          <p:stCondLst>
                                            <p:cond delay="600"/>
                                          </p:stCondLst>
                                        </p:cTn>
                                        <p:tgtEl>
                                          <p:spTgt spid="53270"/>
                                        </p:tgtEl>
                                      </p:cBhvr>
                                      <p:from x="100000" y="100000"/>
                                      <p:to x="80000" y="100000"/>
                                    </p:animScale>
                                    <p:anim by="(#ppt_h/3+#ppt_w*0.1)" calcmode="lin" valueType="num">
                                      <p:cBhvr additive="sum">
                                        <p:cTn id="50" dur="200" decel="100000" autoRev="1" fill="hold">
                                          <p:stCondLst>
                                            <p:cond delay="600"/>
                                          </p:stCondLst>
                                        </p:cTn>
                                        <p:tgtEl>
                                          <p:spTgt spid="53270"/>
                                        </p:tgtEl>
                                        <p:attrNameLst>
                                          <p:attrName>ppt_x</p:attrName>
                                        </p:attrNameLst>
                                      </p:cBhvr>
                                    </p:anim>
                                  </p:childTnLst>
                                </p:cTn>
                              </p:par>
                            </p:childTnLst>
                          </p:cTn>
                        </p:par>
                      </p:childTnLst>
                    </p:cTn>
                  </p:par>
                  <p:par>
                    <p:cTn id="51" fill="hold">
                      <p:stCondLst>
                        <p:cond delay="indefinite"/>
                      </p:stCondLst>
                      <p:childTnLst>
                        <p:par>
                          <p:cTn id="52" fill="hold">
                            <p:stCondLst>
                              <p:cond delay="0"/>
                            </p:stCondLst>
                            <p:childTnLst>
                              <p:par>
                                <p:cTn id="53" presetID="34" presetClass="entr" presetSubtype="0" fill="hold" grpId="0" nodeType="clickEffect">
                                  <p:stCondLst>
                                    <p:cond delay="0"/>
                                  </p:stCondLst>
                                  <p:childTnLst>
                                    <p:set>
                                      <p:cBhvr>
                                        <p:cTn id="54" dur="1" fill="hold">
                                          <p:stCondLst>
                                            <p:cond delay="0"/>
                                          </p:stCondLst>
                                        </p:cTn>
                                        <p:tgtEl>
                                          <p:spTgt spid="53271"/>
                                        </p:tgtEl>
                                        <p:attrNameLst>
                                          <p:attrName>style.visibility</p:attrName>
                                        </p:attrNameLst>
                                      </p:cBhvr>
                                      <p:to>
                                        <p:strVal val="visible"/>
                                      </p:to>
                                    </p:set>
                                    <p:anim from="(-#ppt_w/2)" to="(#ppt_x)" calcmode="lin" valueType="num">
                                      <p:cBhvr>
                                        <p:cTn id="55" dur="600" fill="hold">
                                          <p:stCondLst>
                                            <p:cond delay="0"/>
                                          </p:stCondLst>
                                        </p:cTn>
                                        <p:tgtEl>
                                          <p:spTgt spid="53271"/>
                                        </p:tgtEl>
                                        <p:attrNameLst>
                                          <p:attrName>ppt_x</p:attrName>
                                        </p:attrNameLst>
                                      </p:cBhvr>
                                    </p:anim>
                                    <p:anim from="0" to="-1.0" calcmode="lin" valueType="num">
                                      <p:cBhvr>
                                        <p:cTn id="56" dur="200" decel="50000" autoRev="1" fill="hold">
                                          <p:stCondLst>
                                            <p:cond delay="600"/>
                                          </p:stCondLst>
                                        </p:cTn>
                                        <p:tgtEl>
                                          <p:spTgt spid="53271"/>
                                        </p:tgtEl>
                                        <p:attrNameLst>
                                          <p:attrName>xshear</p:attrName>
                                        </p:attrNameLst>
                                      </p:cBhvr>
                                    </p:anim>
                                    <p:animScale>
                                      <p:cBhvr>
                                        <p:cTn id="57" dur="200" decel="100000" autoRev="1" fill="hold">
                                          <p:stCondLst>
                                            <p:cond delay="600"/>
                                          </p:stCondLst>
                                        </p:cTn>
                                        <p:tgtEl>
                                          <p:spTgt spid="53271"/>
                                        </p:tgtEl>
                                      </p:cBhvr>
                                      <p:from x="100000" y="100000"/>
                                      <p:to x="80000" y="100000"/>
                                    </p:animScale>
                                    <p:anim by="(#ppt_h/3+#ppt_w*0.1)" calcmode="lin" valueType="num">
                                      <p:cBhvr additive="sum">
                                        <p:cTn id="58" dur="200" decel="100000" autoRev="1" fill="hold">
                                          <p:stCondLst>
                                            <p:cond delay="600"/>
                                          </p:stCondLst>
                                        </p:cTn>
                                        <p:tgtEl>
                                          <p:spTgt spid="53271"/>
                                        </p:tgtEl>
                                        <p:attrNameLst>
                                          <p:attrName>ppt_x</p:attrName>
                                        </p:attrNameLst>
                                      </p:cBhvr>
                                    </p:anim>
                                  </p:childTnLst>
                                </p:cTn>
                              </p:par>
                            </p:childTnLst>
                          </p:cTn>
                        </p:par>
                      </p:childTnLst>
                    </p:cTn>
                  </p:par>
                  <p:par>
                    <p:cTn id="59" fill="hold">
                      <p:stCondLst>
                        <p:cond delay="indefinite"/>
                      </p:stCondLst>
                      <p:childTnLst>
                        <p:par>
                          <p:cTn id="60" fill="hold">
                            <p:stCondLst>
                              <p:cond delay="0"/>
                            </p:stCondLst>
                            <p:childTnLst>
                              <p:par>
                                <p:cTn id="61" presetID="34" presetClass="entr" presetSubtype="0" fill="hold" grpId="0" nodeType="clickEffect">
                                  <p:stCondLst>
                                    <p:cond delay="0"/>
                                  </p:stCondLst>
                                  <p:childTnLst>
                                    <p:set>
                                      <p:cBhvr>
                                        <p:cTn id="62" dur="1" fill="hold">
                                          <p:stCondLst>
                                            <p:cond delay="0"/>
                                          </p:stCondLst>
                                        </p:cTn>
                                        <p:tgtEl>
                                          <p:spTgt spid="53272"/>
                                        </p:tgtEl>
                                        <p:attrNameLst>
                                          <p:attrName>style.visibility</p:attrName>
                                        </p:attrNameLst>
                                      </p:cBhvr>
                                      <p:to>
                                        <p:strVal val="visible"/>
                                      </p:to>
                                    </p:set>
                                    <p:anim from="(-#ppt_w/2)" to="(#ppt_x)" calcmode="lin" valueType="num">
                                      <p:cBhvr>
                                        <p:cTn id="63" dur="600" fill="hold">
                                          <p:stCondLst>
                                            <p:cond delay="0"/>
                                          </p:stCondLst>
                                        </p:cTn>
                                        <p:tgtEl>
                                          <p:spTgt spid="53272"/>
                                        </p:tgtEl>
                                        <p:attrNameLst>
                                          <p:attrName>ppt_x</p:attrName>
                                        </p:attrNameLst>
                                      </p:cBhvr>
                                    </p:anim>
                                    <p:anim from="0" to="-1.0" calcmode="lin" valueType="num">
                                      <p:cBhvr>
                                        <p:cTn id="64" dur="200" decel="50000" autoRev="1" fill="hold">
                                          <p:stCondLst>
                                            <p:cond delay="600"/>
                                          </p:stCondLst>
                                        </p:cTn>
                                        <p:tgtEl>
                                          <p:spTgt spid="53272"/>
                                        </p:tgtEl>
                                        <p:attrNameLst>
                                          <p:attrName>xshear</p:attrName>
                                        </p:attrNameLst>
                                      </p:cBhvr>
                                    </p:anim>
                                    <p:animScale>
                                      <p:cBhvr>
                                        <p:cTn id="65" dur="200" decel="100000" autoRev="1" fill="hold">
                                          <p:stCondLst>
                                            <p:cond delay="600"/>
                                          </p:stCondLst>
                                        </p:cTn>
                                        <p:tgtEl>
                                          <p:spTgt spid="53272"/>
                                        </p:tgtEl>
                                      </p:cBhvr>
                                      <p:from x="100000" y="100000"/>
                                      <p:to x="80000" y="100000"/>
                                    </p:animScale>
                                    <p:anim by="(#ppt_h/3+#ppt_w*0.1)" calcmode="lin" valueType="num">
                                      <p:cBhvr additive="sum">
                                        <p:cTn id="66" dur="200" decel="100000" autoRev="1" fill="hold">
                                          <p:stCondLst>
                                            <p:cond delay="600"/>
                                          </p:stCondLst>
                                        </p:cTn>
                                        <p:tgtEl>
                                          <p:spTgt spid="5327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animBg="1"/>
      <p:bldP spid="53267" grpId="0"/>
      <p:bldP spid="53268" grpId="0"/>
      <p:bldP spid="53269" grpId="0"/>
      <p:bldP spid="53270" grpId="0"/>
      <p:bldP spid="53271" grpId="0"/>
      <p:bldP spid="5327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21507" name="Rectangle 4"/>
          <p:cNvSpPr>
            <a:spLocks noChangeArrowheads="1"/>
          </p:cNvSpPr>
          <p:nvPr/>
        </p:nvSpPr>
        <p:spPr bwMode="auto">
          <a:xfrm>
            <a:off x="434975" y="928670"/>
            <a:ext cx="8229600" cy="561975"/>
          </a:xfrm>
          <a:prstGeom prst="rect">
            <a:avLst/>
          </a:prstGeom>
          <a:noFill/>
          <a:ln w="9525">
            <a:noFill/>
            <a:miter lim="800000"/>
            <a:headEnd/>
            <a:tailEnd/>
          </a:ln>
        </p:spPr>
        <p:txBody>
          <a:bodyPr/>
          <a:lstStyle/>
          <a:p>
            <a:pPr algn="ctr" eaLnBrk="0" hangingPunct="0"/>
            <a:r>
              <a:rPr lang="es-CL" sz="1800" b="1"/>
              <a:t>DATOS TÉCNICOS</a:t>
            </a:r>
            <a:endParaRPr lang="es-ES" sz="1800" b="1"/>
          </a:p>
        </p:txBody>
      </p:sp>
      <p:sp>
        <p:nvSpPr>
          <p:cNvPr id="21508" name="Rectangle 5"/>
          <p:cNvSpPr>
            <a:spLocks noChangeArrowheads="1"/>
          </p:cNvSpPr>
          <p:nvPr/>
        </p:nvSpPr>
        <p:spPr bwMode="auto">
          <a:xfrm>
            <a:off x="652463" y="1866893"/>
            <a:ext cx="8229600" cy="561975"/>
          </a:xfrm>
          <a:prstGeom prst="rect">
            <a:avLst/>
          </a:prstGeom>
          <a:noFill/>
          <a:ln w="9525">
            <a:noFill/>
            <a:miter lim="800000"/>
            <a:headEnd/>
            <a:tailEnd/>
          </a:ln>
        </p:spPr>
        <p:txBody>
          <a:bodyPr/>
          <a:lstStyle/>
          <a:p>
            <a:pPr eaLnBrk="0" hangingPunct="0"/>
            <a:r>
              <a:rPr lang="es-CL" sz="1800" b="1" dirty="0"/>
              <a:t>SISTEMA ELECTRICO</a:t>
            </a:r>
            <a:endParaRPr lang="es-ES" sz="1800" b="1" dirty="0"/>
          </a:p>
        </p:txBody>
      </p:sp>
      <p:sp>
        <p:nvSpPr>
          <p:cNvPr id="54279" name="Rectangle 7"/>
          <p:cNvSpPr>
            <a:spLocks noChangeArrowheads="1"/>
          </p:cNvSpPr>
          <p:nvPr/>
        </p:nvSpPr>
        <p:spPr bwMode="auto">
          <a:xfrm>
            <a:off x="663575" y="2678113"/>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a:t>TENSIÓN					24 V</a:t>
            </a:r>
            <a:endParaRPr lang="es-ES" sz="1600" b="1"/>
          </a:p>
        </p:txBody>
      </p:sp>
      <p:sp>
        <p:nvSpPr>
          <p:cNvPr id="54280" name="Rectangle 8"/>
          <p:cNvSpPr>
            <a:spLocks noChangeArrowheads="1"/>
          </p:cNvSpPr>
          <p:nvPr/>
        </p:nvSpPr>
        <p:spPr bwMode="auto">
          <a:xfrm>
            <a:off x="663575" y="3068638"/>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a:t>BATERIAS					2 x 12 V / 185 AH</a:t>
            </a:r>
            <a:endParaRPr lang="es-ES" sz="1600" b="1"/>
          </a:p>
        </p:txBody>
      </p:sp>
      <p:sp>
        <p:nvSpPr>
          <p:cNvPr id="54281" name="Rectangle 9"/>
          <p:cNvSpPr>
            <a:spLocks noChangeArrowheads="1"/>
          </p:cNvSpPr>
          <p:nvPr/>
        </p:nvSpPr>
        <p:spPr bwMode="auto">
          <a:xfrm>
            <a:off x="663575" y="3429000"/>
            <a:ext cx="8229600" cy="1223963"/>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dirty="0"/>
              <a:t>FOCOS DE TRABAJO :</a:t>
            </a:r>
          </a:p>
          <a:p>
            <a:pPr marL="231775" indent="-231775" eaLnBrk="0" hangingPunct="0">
              <a:spcBef>
                <a:spcPct val="20000"/>
              </a:spcBef>
              <a:buClr>
                <a:schemeClr val="accent2"/>
              </a:buClr>
              <a:buFont typeface="Times"/>
              <a:buNone/>
            </a:pPr>
            <a:r>
              <a:rPr lang="es-CL" sz="1600" b="1" dirty="0"/>
              <a:t>    FRONTALES					4 x 70 W</a:t>
            </a:r>
          </a:p>
          <a:p>
            <a:pPr marL="231775" indent="-231775" eaLnBrk="0" hangingPunct="0">
              <a:spcBef>
                <a:spcPct val="20000"/>
              </a:spcBef>
              <a:buClr>
                <a:schemeClr val="accent2"/>
              </a:buClr>
              <a:buFont typeface="Times"/>
              <a:buNone/>
            </a:pPr>
            <a:r>
              <a:rPr lang="es-CL" sz="1600" b="1" dirty="0"/>
              <a:t>	ATRÁS					</a:t>
            </a:r>
            <a:r>
              <a:rPr lang="es-CL" sz="1600" b="1" dirty="0" smtClean="0"/>
              <a:t>                2 </a:t>
            </a:r>
            <a:r>
              <a:rPr lang="es-CL" sz="1600" b="1" dirty="0"/>
              <a:t>x 70 W</a:t>
            </a:r>
          </a:p>
          <a:p>
            <a:pPr marL="231775" indent="-231775" eaLnBrk="0" hangingPunct="0">
              <a:spcBef>
                <a:spcPct val="20000"/>
              </a:spcBef>
              <a:buClr>
                <a:schemeClr val="accent2"/>
              </a:buClr>
              <a:buFont typeface="Times"/>
              <a:buNone/>
            </a:pPr>
            <a:r>
              <a:rPr lang="es-CL" sz="1600" b="1" dirty="0"/>
              <a:t>	DISPOSITIVO DE AVANCE(PLUMA)			2 x 70 W</a:t>
            </a:r>
            <a:endParaRPr lang="es-ES"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4279"/>
                                        </p:tgtEl>
                                        <p:attrNameLst>
                                          <p:attrName>style.visibility</p:attrName>
                                        </p:attrNameLst>
                                      </p:cBhvr>
                                      <p:to>
                                        <p:strVal val="visible"/>
                                      </p:to>
                                    </p:set>
                                    <p:anim from="(-#ppt_w/2)" to="(#ppt_x)" calcmode="lin" valueType="num">
                                      <p:cBhvr>
                                        <p:cTn id="7" dur="600" fill="hold">
                                          <p:stCondLst>
                                            <p:cond delay="0"/>
                                          </p:stCondLst>
                                        </p:cTn>
                                        <p:tgtEl>
                                          <p:spTgt spid="54279"/>
                                        </p:tgtEl>
                                        <p:attrNameLst>
                                          <p:attrName>ppt_x</p:attrName>
                                        </p:attrNameLst>
                                      </p:cBhvr>
                                    </p:anim>
                                    <p:anim from="0" to="-1.0" calcmode="lin" valueType="num">
                                      <p:cBhvr>
                                        <p:cTn id="8" dur="200" decel="50000" autoRev="1" fill="hold">
                                          <p:stCondLst>
                                            <p:cond delay="600"/>
                                          </p:stCondLst>
                                        </p:cTn>
                                        <p:tgtEl>
                                          <p:spTgt spid="54279"/>
                                        </p:tgtEl>
                                        <p:attrNameLst>
                                          <p:attrName>xshear</p:attrName>
                                        </p:attrNameLst>
                                      </p:cBhvr>
                                    </p:anim>
                                    <p:animScale>
                                      <p:cBhvr>
                                        <p:cTn id="9" dur="200" decel="100000" autoRev="1" fill="hold">
                                          <p:stCondLst>
                                            <p:cond delay="600"/>
                                          </p:stCondLst>
                                        </p:cTn>
                                        <p:tgtEl>
                                          <p:spTgt spid="54279"/>
                                        </p:tgtEl>
                                      </p:cBhvr>
                                      <p:from x="100000" y="100000"/>
                                      <p:to x="80000" y="100000"/>
                                    </p:animScale>
                                    <p:anim by="(#ppt_h/3+#ppt_w*0.1)" calcmode="lin" valueType="num">
                                      <p:cBhvr additive="sum">
                                        <p:cTn id="10" dur="200" decel="100000" autoRev="1" fill="hold">
                                          <p:stCondLst>
                                            <p:cond delay="600"/>
                                          </p:stCondLst>
                                        </p:cTn>
                                        <p:tgtEl>
                                          <p:spTgt spid="5427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4280"/>
                                        </p:tgtEl>
                                        <p:attrNameLst>
                                          <p:attrName>style.visibility</p:attrName>
                                        </p:attrNameLst>
                                      </p:cBhvr>
                                      <p:to>
                                        <p:strVal val="visible"/>
                                      </p:to>
                                    </p:set>
                                    <p:anim from="(-#ppt_w/2)" to="(#ppt_x)" calcmode="lin" valueType="num">
                                      <p:cBhvr>
                                        <p:cTn id="15" dur="600" fill="hold">
                                          <p:stCondLst>
                                            <p:cond delay="0"/>
                                          </p:stCondLst>
                                        </p:cTn>
                                        <p:tgtEl>
                                          <p:spTgt spid="54280"/>
                                        </p:tgtEl>
                                        <p:attrNameLst>
                                          <p:attrName>ppt_x</p:attrName>
                                        </p:attrNameLst>
                                      </p:cBhvr>
                                    </p:anim>
                                    <p:anim from="0" to="-1.0" calcmode="lin" valueType="num">
                                      <p:cBhvr>
                                        <p:cTn id="16" dur="200" decel="50000" autoRev="1" fill="hold">
                                          <p:stCondLst>
                                            <p:cond delay="600"/>
                                          </p:stCondLst>
                                        </p:cTn>
                                        <p:tgtEl>
                                          <p:spTgt spid="54280"/>
                                        </p:tgtEl>
                                        <p:attrNameLst>
                                          <p:attrName>xshear</p:attrName>
                                        </p:attrNameLst>
                                      </p:cBhvr>
                                    </p:anim>
                                    <p:animScale>
                                      <p:cBhvr>
                                        <p:cTn id="17" dur="200" decel="100000" autoRev="1" fill="hold">
                                          <p:stCondLst>
                                            <p:cond delay="600"/>
                                          </p:stCondLst>
                                        </p:cTn>
                                        <p:tgtEl>
                                          <p:spTgt spid="54280"/>
                                        </p:tgtEl>
                                      </p:cBhvr>
                                      <p:from x="100000" y="100000"/>
                                      <p:to x="80000" y="100000"/>
                                    </p:animScale>
                                    <p:anim by="(#ppt_h/3+#ppt_w*0.1)" calcmode="lin" valueType="num">
                                      <p:cBhvr additive="sum">
                                        <p:cTn id="18" dur="200" decel="100000" autoRev="1" fill="hold">
                                          <p:stCondLst>
                                            <p:cond delay="600"/>
                                          </p:stCondLst>
                                        </p:cTn>
                                        <p:tgtEl>
                                          <p:spTgt spid="54280"/>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54281"/>
                                        </p:tgtEl>
                                        <p:attrNameLst>
                                          <p:attrName>style.visibility</p:attrName>
                                        </p:attrNameLst>
                                      </p:cBhvr>
                                      <p:to>
                                        <p:strVal val="visible"/>
                                      </p:to>
                                    </p:set>
                                    <p:anim from="(-#ppt_w/2)" to="(#ppt_x)" calcmode="lin" valueType="num">
                                      <p:cBhvr>
                                        <p:cTn id="23" dur="600" fill="hold">
                                          <p:stCondLst>
                                            <p:cond delay="0"/>
                                          </p:stCondLst>
                                        </p:cTn>
                                        <p:tgtEl>
                                          <p:spTgt spid="54281"/>
                                        </p:tgtEl>
                                        <p:attrNameLst>
                                          <p:attrName>ppt_x</p:attrName>
                                        </p:attrNameLst>
                                      </p:cBhvr>
                                    </p:anim>
                                    <p:anim from="0" to="-1.0" calcmode="lin" valueType="num">
                                      <p:cBhvr>
                                        <p:cTn id="24" dur="200" decel="50000" autoRev="1" fill="hold">
                                          <p:stCondLst>
                                            <p:cond delay="600"/>
                                          </p:stCondLst>
                                        </p:cTn>
                                        <p:tgtEl>
                                          <p:spTgt spid="54281"/>
                                        </p:tgtEl>
                                        <p:attrNameLst>
                                          <p:attrName>xshear</p:attrName>
                                        </p:attrNameLst>
                                      </p:cBhvr>
                                    </p:anim>
                                    <p:animScale>
                                      <p:cBhvr>
                                        <p:cTn id="25" dur="200" decel="100000" autoRev="1" fill="hold">
                                          <p:stCondLst>
                                            <p:cond delay="600"/>
                                          </p:stCondLst>
                                        </p:cTn>
                                        <p:tgtEl>
                                          <p:spTgt spid="54281"/>
                                        </p:tgtEl>
                                      </p:cBhvr>
                                      <p:from x="100000" y="100000"/>
                                      <p:to x="80000" y="100000"/>
                                    </p:animScale>
                                    <p:anim by="(#ppt_h/3+#ppt_w*0.1)" calcmode="lin" valueType="num">
                                      <p:cBhvr additive="sum">
                                        <p:cTn id="26" dur="200" decel="100000" autoRev="1" fill="hold">
                                          <p:stCondLst>
                                            <p:cond delay="600"/>
                                          </p:stCondLst>
                                        </p:cTn>
                                        <p:tgtEl>
                                          <p:spTgt spid="5428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9" grpId="0"/>
      <p:bldP spid="54280" grpId="0"/>
      <p:bldP spid="5428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22531" name="Rectangle 4"/>
          <p:cNvSpPr>
            <a:spLocks noChangeArrowheads="1"/>
          </p:cNvSpPr>
          <p:nvPr/>
        </p:nvSpPr>
        <p:spPr bwMode="auto">
          <a:xfrm>
            <a:off x="446088" y="922338"/>
            <a:ext cx="8229600" cy="561975"/>
          </a:xfrm>
          <a:prstGeom prst="rect">
            <a:avLst/>
          </a:prstGeom>
          <a:noFill/>
          <a:ln w="9525">
            <a:noFill/>
            <a:miter lim="800000"/>
            <a:headEnd/>
            <a:tailEnd/>
          </a:ln>
        </p:spPr>
        <p:txBody>
          <a:bodyPr/>
          <a:lstStyle/>
          <a:p>
            <a:pPr algn="ctr" eaLnBrk="0" hangingPunct="0"/>
            <a:r>
              <a:rPr lang="es-CL" sz="1800" b="1"/>
              <a:t>DATOS TÉCNICOS</a:t>
            </a:r>
            <a:endParaRPr lang="es-ES" sz="1800" b="1"/>
          </a:p>
        </p:txBody>
      </p:sp>
      <p:sp>
        <p:nvSpPr>
          <p:cNvPr id="22532" name="Rectangle 5"/>
          <p:cNvSpPr>
            <a:spLocks noChangeArrowheads="1"/>
          </p:cNvSpPr>
          <p:nvPr/>
        </p:nvSpPr>
        <p:spPr bwMode="auto">
          <a:xfrm>
            <a:off x="652463" y="1938331"/>
            <a:ext cx="8229600" cy="561975"/>
          </a:xfrm>
          <a:prstGeom prst="rect">
            <a:avLst/>
          </a:prstGeom>
          <a:noFill/>
          <a:ln w="9525">
            <a:noFill/>
            <a:miter lim="800000"/>
            <a:headEnd/>
            <a:tailEnd/>
          </a:ln>
        </p:spPr>
        <p:txBody>
          <a:bodyPr/>
          <a:lstStyle/>
          <a:p>
            <a:pPr eaLnBrk="0" hangingPunct="0"/>
            <a:r>
              <a:rPr lang="es-CL" sz="1800" b="1" dirty="0"/>
              <a:t>SISTEMA DE AIRE</a:t>
            </a:r>
            <a:endParaRPr lang="es-ES" sz="1800" b="1" dirty="0"/>
          </a:p>
        </p:txBody>
      </p:sp>
      <p:sp>
        <p:nvSpPr>
          <p:cNvPr id="55302" name="Rectangle 6"/>
          <p:cNvSpPr>
            <a:spLocks noChangeArrowheads="1"/>
          </p:cNvSpPr>
          <p:nvPr/>
        </p:nvSpPr>
        <p:spPr bwMode="auto">
          <a:xfrm>
            <a:off x="663575" y="2492375"/>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a:t>COMPRESOR 						XRX 10					</a:t>
            </a:r>
            <a:endParaRPr lang="es-ES" sz="1600" b="1"/>
          </a:p>
        </p:txBody>
      </p:sp>
      <p:sp>
        <p:nvSpPr>
          <p:cNvPr id="55303" name="Rectangle 7"/>
          <p:cNvSpPr>
            <a:spLocks noChangeArrowheads="1"/>
          </p:cNvSpPr>
          <p:nvPr/>
        </p:nvSpPr>
        <p:spPr bwMode="auto">
          <a:xfrm>
            <a:off x="663575" y="3327400"/>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a:t>PRESION MAXIMA DEL AIRE				30 BAR</a:t>
            </a:r>
            <a:endParaRPr lang="es-ES" sz="1600" b="1"/>
          </a:p>
        </p:txBody>
      </p:sp>
      <p:sp>
        <p:nvSpPr>
          <p:cNvPr id="55304" name="Rectangle 8"/>
          <p:cNvSpPr>
            <a:spLocks noChangeArrowheads="1"/>
          </p:cNvSpPr>
          <p:nvPr/>
        </p:nvSpPr>
        <p:spPr bwMode="auto">
          <a:xfrm>
            <a:off x="663575" y="4119563"/>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dirty="0"/>
              <a:t>VOLUMEN LIBRE A 30 BAR				 </a:t>
            </a:r>
            <a:r>
              <a:rPr lang="es-CL" sz="1600" b="1" dirty="0" smtClean="0"/>
              <a:t>               995 </a:t>
            </a:r>
            <a:r>
              <a:rPr lang="es-CL" sz="1600" b="1" dirty="0" err="1"/>
              <a:t>cfm</a:t>
            </a:r>
            <a:r>
              <a:rPr lang="es-CL" sz="1600" b="1" dirty="0"/>
              <a:t> </a:t>
            </a:r>
          </a:p>
          <a:p>
            <a:pPr marL="231775" indent="-231775" eaLnBrk="0" hangingPunct="0">
              <a:spcBef>
                <a:spcPct val="20000"/>
              </a:spcBef>
              <a:buClr>
                <a:schemeClr val="accent2"/>
              </a:buClr>
              <a:buFont typeface="Times"/>
              <a:buNone/>
            </a:pPr>
            <a:r>
              <a:rPr lang="es-CL" sz="1600" b="1" dirty="0"/>
              <a:t>								470 L/SEG</a:t>
            </a:r>
            <a:endParaRPr lang="es-ES"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5302"/>
                                        </p:tgtEl>
                                        <p:attrNameLst>
                                          <p:attrName>style.visibility</p:attrName>
                                        </p:attrNameLst>
                                      </p:cBhvr>
                                      <p:to>
                                        <p:strVal val="visible"/>
                                      </p:to>
                                    </p:set>
                                    <p:anim from="(-#ppt_w/2)" to="(#ppt_x)" calcmode="lin" valueType="num">
                                      <p:cBhvr>
                                        <p:cTn id="7" dur="600" fill="hold">
                                          <p:stCondLst>
                                            <p:cond delay="0"/>
                                          </p:stCondLst>
                                        </p:cTn>
                                        <p:tgtEl>
                                          <p:spTgt spid="55302"/>
                                        </p:tgtEl>
                                        <p:attrNameLst>
                                          <p:attrName>ppt_x</p:attrName>
                                        </p:attrNameLst>
                                      </p:cBhvr>
                                    </p:anim>
                                    <p:anim from="0" to="-1.0" calcmode="lin" valueType="num">
                                      <p:cBhvr>
                                        <p:cTn id="8" dur="200" decel="50000" autoRev="1" fill="hold">
                                          <p:stCondLst>
                                            <p:cond delay="600"/>
                                          </p:stCondLst>
                                        </p:cTn>
                                        <p:tgtEl>
                                          <p:spTgt spid="55302"/>
                                        </p:tgtEl>
                                        <p:attrNameLst>
                                          <p:attrName>xshear</p:attrName>
                                        </p:attrNameLst>
                                      </p:cBhvr>
                                    </p:anim>
                                    <p:animScale>
                                      <p:cBhvr>
                                        <p:cTn id="9" dur="200" decel="100000" autoRev="1" fill="hold">
                                          <p:stCondLst>
                                            <p:cond delay="600"/>
                                          </p:stCondLst>
                                        </p:cTn>
                                        <p:tgtEl>
                                          <p:spTgt spid="55302"/>
                                        </p:tgtEl>
                                      </p:cBhvr>
                                      <p:from x="100000" y="100000"/>
                                      <p:to x="80000" y="100000"/>
                                    </p:animScale>
                                    <p:anim by="(#ppt_h/3+#ppt_w*0.1)" calcmode="lin" valueType="num">
                                      <p:cBhvr additive="sum">
                                        <p:cTn id="10" dur="200" decel="100000" autoRev="1" fill="hold">
                                          <p:stCondLst>
                                            <p:cond delay="600"/>
                                          </p:stCondLst>
                                        </p:cTn>
                                        <p:tgtEl>
                                          <p:spTgt spid="5530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5303"/>
                                        </p:tgtEl>
                                        <p:attrNameLst>
                                          <p:attrName>style.visibility</p:attrName>
                                        </p:attrNameLst>
                                      </p:cBhvr>
                                      <p:to>
                                        <p:strVal val="visible"/>
                                      </p:to>
                                    </p:set>
                                    <p:anim from="(-#ppt_w/2)" to="(#ppt_x)" calcmode="lin" valueType="num">
                                      <p:cBhvr>
                                        <p:cTn id="15" dur="600" fill="hold">
                                          <p:stCondLst>
                                            <p:cond delay="0"/>
                                          </p:stCondLst>
                                        </p:cTn>
                                        <p:tgtEl>
                                          <p:spTgt spid="55303"/>
                                        </p:tgtEl>
                                        <p:attrNameLst>
                                          <p:attrName>ppt_x</p:attrName>
                                        </p:attrNameLst>
                                      </p:cBhvr>
                                    </p:anim>
                                    <p:anim from="0" to="-1.0" calcmode="lin" valueType="num">
                                      <p:cBhvr>
                                        <p:cTn id="16" dur="200" decel="50000" autoRev="1" fill="hold">
                                          <p:stCondLst>
                                            <p:cond delay="600"/>
                                          </p:stCondLst>
                                        </p:cTn>
                                        <p:tgtEl>
                                          <p:spTgt spid="55303"/>
                                        </p:tgtEl>
                                        <p:attrNameLst>
                                          <p:attrName>xshear</p:attrName>
                                        </p:attrNameLst>
                                      </p:cBhvr>
                                    </p:anim>
                                    <p:animScale>
                                      <p:cBhvr>
                                        <p:cTn id="17" dur="200" decel="100000" autoRev="1" fill="hold">
                                          <p:stCondLst>
                                            <p:cond delay="600"/>
                                          </p:stCondLst>
                                        </p:cTn>
                                        <p:tgtEl>
                                          <p:spTgt spid="55303"/>
                                        </p:tgtEl>
                                      </p:cBhvr>
                                      <p:from x="100000" y="100000"/>
                                      <p:to x="80000" y="100000"/>
                                    </p:animScale>
                                    <p:anim by="(#ppt_h/3+#ppt_w*0.1)" calcmode="lin" valueType="num">
                                      <p:cBhvr additive="sum">
                                        <p:cTn id="18" dur="200" decel="100000" autoRev="1" fill="hold">
                                          <p:stCondLst>
                                            <p:cond delay="600"/>
                                          </p:stCondLst>
                                        </p:cTn>
                                        <p:tgtEl>
                                          <p:spTgt spid="55303"/>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55304"/>
                                        </p:tgtEl>
                                        <p:attrNameLst>
                                          <p:attrName>style.visibility</p:attrName>
                                        </p:attrNameLst>
                                      </p:cBhvr>
                                      <p:to>
                                        <p:strVal val="visible"/>
                                      </p:to>
                                    </p:set>
                                    <p:anim from="(-#ppt_w/2)" to="(#ppt_x)" calcmode="lin" valueType="num">
                                      <p:cBhvr>
                                        <p:cTn id="23" dur="600" fill="hold">
                                          <p:stCondLst>
                                            <p:cond delay="0"/>
                                          </p:stCondLst>
                                        </p:cTn>
                                        <p:tgtEl>
                                          <p:spTgt spid="55304"/>
                                        </p:tgtEl>
                                        <p:attrNameLst>
                                          <p:attrName>ppt_x</p:attrName>
                                        </p:attrNameLst>
                                      </p:cBhvr>
                                    </p:anim>
                                    <p:anim from="0" to="-1.0" calcmode="lin" valueType="num">
                                      <p:cBhvr>
                                        <p:cTn id="24" dur="200" decel="50000" autoRev="1" fill="hold">
                                          <p:stCondLst>
                                            <p:cond delay="600"/>
                                          </p:stCondLst>
                                        </p:cTn>
                                        <p:tgtEl>
                                          <p:spTgt spid="55304"/>
                                        </p:tgtEl>
                                        <p:attrNameLst>
                                          <p:attrName>xshear</p:attrName>
                                        </p:attrNameLst>
                                      </p:cBhvr>
                                    </p:anim>
                                    <p:animScale>
                                      <p:cBhvr>
                                        <p:cTn id="25" dur="200" decel="100000" autoRev="1" fill="hold">
                                          <p:stCondLst>
                                            <p:cond delay="600"/>
                                          </p:stCondLst>
                                        </p:cTn>
                                        <p:tgtEl>
                                          <p:spTgt spid="55304"/>
                                        </p:tgtEl>
                                      </p:cBhvr>
                                      <p:from x="100000" y="100000"/>
                                      <p:to x="80000" y="100000"/>
                                    </p:animScale>
                                    <p:anim by="(#ppt_h/3+#ppt_w*0.1)" calcmode="lin" valueType="num">
                                      <p:cBhvr additive="sum">
                                        <p:cTn id="26" dur="200" decel="100000" autoRev="1" fill="hold">
                                          <p:stCondLst>
                                            <p:cond delay="600"/>
                                          </p:stCondLst>
                                        </p:cTn>
                                        <p:tgtEl>
                                          <p:spTgt spid="5530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p:bldP spid="55303" grpId="0"/>
      <p:bldP spid="5530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23555" name="Rectangle 4"/>
          <p:cNvSpPr>
            <a:spLocks noChangeArrowheads="1"/>
          </p:cNvSpPr>
          <p:nvPr/>
        </p:nvSpPr>
        <p:spPr bwMode="auto">
          <a:xfrm>
            <a:off x="434975" y="908050"/>
            <a:ext cx="8229600" cy="561975"/>
          </a:xfrm>
          <a:prstGeom prst="rect">
            <a:avLst/>
          </a:prstGeom>
          <a:noFill/>
          <a:ln w="9525">
            <a:noFill/>
            <a:miter lim="800000"/>
            <a:headEnd/>
            <a:tailEnd/>
          </a:ln>
        </p:spPr>
        <p:txBody>
          <a:bodyPr/>
          <a:lstStyle/>
          <a:p>
            <a:pPr algn="ctr" eaLnBrk="0" hangingPunct="0"/>
            <a:r>
              <a:rPr lang="es-CL" sz="1800" b="1"/>
              <a:t>DATOS TÉCNICOS</a:t>
            </a:r>
            <a:endParaRPr lang="es-ES" sz="1800" b="1"/>
          </a:p>
        </p:txBody>
      </p:sp>
      <p:sp>
        <p:nvSpPr>
          <p:cNvPr id="23556" name="Rectangle 5"/>
          <p:cNvSpPr>
            <a:spLocks noChangeArrowheads="1"/>
          </p:cNvSpPr>
          <p:nvPr/>
        </p:nvSpPr>
        <p:spPr bwMode="auto">
          <a:xfrm>
            <a:off x="652463" y="1795455"/>
            <a:ext cx="8229600" cy="561975"/>
          </a:xfrm>
          <a:prstGeom prst="rect">
            <a:avLst/>
          </a:prstGeom>
          <a:noFill/>
          <a:ln w="9525">
            <a:noFill/>
            <a:miter lim="800000"/>
            <a:headEnd/>
            <a:tailEnd/>
          </a:ln>
        </p:spPr>
        <p:txBody>
          <a:bodyPr/>
          <a:lstStyle/>
          <a:p>
            <a:pPr eaLnBrk="0" hangingPunct="0"/>
            <a:r>
              <a:rPr lang="es-CL" sz="1800" b="1" dirty="0"/>
              <a:t>VOLÚMENES :</a:t>
            </a:r>
            <a:endParaRPr lang="es-ES" sz="1800" b="1" dirty="0"/>
          </a:p>
        </p:txBody>
      </p:sp>
      <p:sp>
        <p:nvSpPr>
          <p:cNvPr id="56326" name="Rectangle 6"/>
          <p:cNvSpPr>
            <a:spLocks noChangeArrowheads="1"/>
          </p:cNvSpPr>
          <p:nvPr/>
        </p:nvSpPr>
        <p:spPr bwMode="auto">
          <a:xfrm>
            <a:off x="663575" y="2492375"/>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a:t>DEPÓSITO SISTEMA HIDRÁULICO				380 L</a:t>
            </a:r>
            <a:endParaRPr lang="es-ES" sz="1600" b="1"/>
          </a:p>
        </p:txBody>
      </p:sp>
      <p:sp>
        <p:nvSpPr>
          <p:cNvPr id="56327" name="Rectangle 7"/>
          <p:cNvSpPr>
            <a:spLocks noChangeArrowheads="1"/>
          </p:cNvSpPr>
          <p:nvPr/>
        </p:nvSpPr>
        <p:spPr bwMode="auto">
          <a:xfrm>
            <a:off x="663575" y="2924175"/>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a:t>SISTEMA HIDRÁULICO TOTAL				470 L</a:t>
            </a:r>
            <a:endParaRPr lang="es-ES" sz="1600" b="1"/>
          </a:p>
        </p:txBody>
      </p:sp>
      <p:sp>
        <p:nvSpPr>
          <p:cNvPr id="56328" name="Rectangle 8"/>
          <p:cNvSpPr>
            <a:spLocks noChangeArrowheads="1"/>
          </p:cNvSpPr>
          <p:nvPr/>
        </p:nvSpPr>
        <p:spPr bwMode="auto">
          <a:xfrm>
            <a:off x="663575" y="3327400"/>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a:t>DEPÓSITO DE COMBUSTIBLE				1050 L</a:t>
            </a:r>
            <a:endParaRPr lang="es-ES" sz="1600" b="1"/>
          </a:p>
        </p:txBody>
      </p:sp>
      <p:sp>
        <p:nvSpPr>
          <p:cNvPr id="56329" name="Rectangle 9"/>
          <p:cNvSpPr>
            <a:spLocks noChangeArrowheads="1"/>
          </p:cNvSpPr>
          <p:nvPr/>
        </p:nvSpPr>
        <p:spPr bwMode="auto">
          <a:xfrm>
            <a:off x="663575" y="3759200"/>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a:t>ACEITE DE COMPRESOR					63 L</a:t>
            </a:r>
            <a:endParaRPr lang="es-ES" sz="1600" b="1"/>
          </a:p>
        </p:txBody>
      </p:sp>
      <p:sp>
        <p:nvSpPr>
          <p:cNvPr id="56330" name="Rectangle 10"/>
          <p:cNvSpPr>
            <a:spLocks noChangeArrowheads="1"/>
          </p:cNvSpPr>
          <p:nvPr/>
        </p:nvSpPr>
        <p:spPr bwMode="auto">
          <a:xfrm>
            <a:off x="663575" y="4191000"/>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a:t>DEPÓSITO ACEITE LUBRICANTE				20 L</a:t>
            </a:r>
            <a:endParaRPr lang="es-ES" sz="1600" b="1"/>
          </a:p>
        </p:txBody>
      </p:sp>
      <p:sp>
        <p:nvSpPr>
          <p:cNvPr id="56331" name="Rectangle 11"/>
          <p:cNvSpPr>
            <a:spLocks noChangeArrowheads="1"/>
          </p:cNvSpPr>
          <p:nvPr/>
        </p:nvSpPr>
        <p:spPr bwMode="auto">
          <a:xfrm>
            <a:off x="663575" y="4624388"/>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a:t>MOTOR DIESEL						42 L</a:t>
            </a:r>
            <a:endParaRPr lang="es-ES" sz="1600" b="1"/>
          </a:p>
        </p:txBody>
      </p:sp>
      <p:sp>
        <p:nvSpPr>
          <p:cNvPr id="56332" name="Rectangle 12"/>
          <p:cNvSpPr>
            <a:spLocks noChangeArrowheads="1"/>
          </p:cNvSpPr>
          <p:nvPr/>
        </p:nvSpPr>
        <p:spPr bwMode="auto">
          <a:xfrm>
            <a:off x="663575" y="5056188"/>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a:t>SISTEMA REFRIGERACIÓN DEL MOTOR			68 L</a:t>
            </a:r>
            <a:endParaRPr lang="es-ES" sz="16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6326"/>
                                        </p:tgtEl>
                                        <p:attrNameLst>
                                          <p:attrName>style.visibility</p:attrName>
                                        </p:attrNameLst>
                                      </p:cBhvr>
                                      <p:to>
                                        <p:strVal val="visible"/>
                                      </p:to>
                                    </p:set>
                                    <p:anim from="(-#ppt_w/2)" to="(#ppt_x)" calcmode="lin" valueType="num">
                                      <p:cBhvr>
                                        <p:cTn id="7" dur="600" fill="hold">
                                          <p:stCondLst>
                                            <p:cond delay="0"/>
                                          </p:stCondLst>
                                        </p:cTn>
                                        <p:tgtEl>
                                          <p:spTgt spid="56326"/>
                                        </p:tgtEl>
                                        <p:attrNameLst>
                                          <p:attrName>ppt_x</p:attrName>
                                        </p:attrNameLst>
                                      </p:cBhvr>
                                    </p:anim>
                                    <p:anim from="0" to="-1.0" calcmode="lin" valueType="num">
                                      <p:cBhvr>
                                        <p:cTn id="8" dur="200" decel="50000" autoRev="1" fill="hold">
                                          <p:stCondLst>
                                            <p:cond delay="600"/>
                                          </p:stCondLst>
                                        </p:cTn>
                                        <p:tgtEl>
                                          <p:spTgt spid="56326"/>
                                        </p:tgtEl>
                                        <p:attrNameLst>
                                          <p:attrName>xshear</p:attrName>
                                        </p:attrNameLst>
                                      </p:cBhvr>
                                    </p:anim>
                                    <p:animScale>
                                      <p:cBhvr>
                                        <p:cTn id="9" dur="200" decel="100000" autoRev="1" fill="hold">
                                          <p:stCondLst>
                                            <p:cond delay="600"/>
                                          </p:stCondLst>
                                        </p:cTn>
                                        <p:tgtEl>
                                          <p:spTgt spid="56326"/>
                                        </p:tgtEl>
                                      </p:cBhvr>
                                      <p:from x="100000" y="100000"/>
                                      <p:to x="80000" y="100000"/>
                                    </p:animScale>
                                    <p:anim by="(#ppt_h/3+#ppt_w*0.1)" calcmode="lin" valueType="num">
                                      <p:cBhvr additive="sum">
                                        <p:cTn id="10" dur="200" decel="100000" autoRev="1" fill="hold">
                                          <p:stCondLst>
                                            <p:cond delay="600"/>
                                          </p:stCondLst>
                                        </p:cTn>
                                        <p:tgtEl>
                                          <p:spTgt spid="56326"/>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6327"/>
                                        </p:tgtEl>
                                        <p:attrNameLst>
                                          <p:attrName>style.visibility</p:attrName>
                                        </p:attrNameLst>
                                      </p:cBhvr>
                                      <p:to>
                                        <p:strVal val="visible"/>
                                      </p:to>
                                    </p:set>
                                    <p:anim from="(-#ppt_w/2)" to="(#ppt_x)" calcmode="lin" valueType="num">
                                      <p:cBhvr>
                                        <p:cTn id="15" dur="600" fill="hold">
                                          <p:stCondLst>
                                            <p:cond delay="0"/>
                                          </p:stCondLst>
                                        </p:cTn>
                                        <p:tgtEl>
                                          <p:spTgt spid="56327"/>
                                        </p:tgtEl>
                                        <p:attrNameLst>
                                          <p:attrName>ppt_x</p:attrName>
                                        </p:attrNameLst>
                                      </p:cBhvr>
                                    </p:anim>
                                    <p:anim from="0" to="-1.0" calcmode="lin" valueType="num">
                                      <p:cBhvr>
                                        <p:cTn id="16" dur="200" decel="50000" autoRev="1" fill="hold">
                                          <p:stCondLst>
                                            <p:cond delay="600"/>
                                          </p:stCondLst>
                                        </p:cTn>
                                        <p:tgtEl>
                                          <p:spTgt spid="56327"/>
                                        </p:tgtEl>
                                        <p:attrNameLst>
                                          <p:attrName>xshear</p:attrName>
                                        </p:attrNameLst>
                                      </p:cBhvr>
                                    </p:anim>
                                    <p:animScale>
                                      <p:cBhvr>
                                        <p:cTn id="17" dur="200" decel="100000" autoRev="1" fill="hold">
                                          <p:stCondLst>
                                            <p:cond delay="600"/>
                                          </p:stCondLst>
                                        </p:cTn>
                                        <p:tgtEl>
                                          <p:spTgt spid="56327"/>
                                        </p:tgtEl>
                                      </p:cBhvr>
                                      <p:from x="100000" y="100000"/>
                                      <p:to x="80000" y="100000"/>
                                    </p:animScale>
                                    <p:anim by="(#ppt_h/3+#ppt_w*0.1)" calcmode="lin" valueType="num">
                                      <p:cBhvr additive="sum">
                                        <p:cTn id="18" dur="200" decel="100000" autoRev="1" fill="hold">
                                          <p:stCondLst>
                                            <p:cond delay="600"/>
                                          </p:stCondLst>
                                        </p:cTn>
                                        <p:tgtEl>
                                          <p:spTgt spid="56327"/>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56328"/>
                                        </p:tgtEl>
                                        <p:attrNameLst>
                                          <p:attrName>style.visibility</p:attrName>
                                        </p:attrNameLst>
                                      </p:cBhvr>
                                      <p:to>
                                        <p:strVal val="visible"/>
                                      </p:to>
                                    </p:set>
                                    <p:anim from="(-#ppt_w/2)" to="(#ppt_x)" calcmode="lin" valueType="num">
                                      <p:cBhvr>
                                        <p:cTn id="23" dur="600" fill="hold">
                                          <p:stCondLst>
                                            <p:cond delay="0"/>
                                          </p:stCondLst>
                                        </p:cTn>
                                        <p:tgtEl>
                                          <p:spTgt spid="56328"/>
                                        </p:tgtEl>
                                        <p:attrNameLst>
                                          <p:attrName>ppt_x</p:attrName>
                                        </p:attrNameLst>
                                      </p:cBhvr>
                                    </p:anim>
                                    <p:anim from="0" to="-1.0" calcmode="lin" valueType="num">
                                      <p:cBhvr>
                                        <p:cTn id="24" dur="200" decel="50000" autoRev="1" fill="hold">
                                          <p:stCondLst>
                                            <p:cond delay="600"/>
                                          </p:stCondLst>
                                        </p:cTn>
                                        <p:tgtEl>
                                          <p:spTgt spid="56328"/>
                                        </p:tgtEl>
                                        <p:attrNameLst>
                                          <p:attrName>xshear</p:attrName>
                                        </p:attrNameLst>
                                      </p:cBhvr>
                                    </p:anim>
                                    <p:animScale>
                                      <p:cBhvr>
                                        <p:cTn id="25" dur="200" decel="100000" autoRev="1" fill="hold">
                                          <p:stCondLst>
                                            <p:cond delay="600"/>
                                          </p:stCondLst>
                                        </p:cTn>
                                        <p:tgtEl>
                                          <p:spTgt spid="56328"/>
                                        </p:tgtEl>
                                      </p:cBhvr>
                                      <p:from x="100000" y="100000"/>
                                      <p:to x="80000" y="100000"/>
                                    </p:animScale>
                                    <p:anim by="(#ppt_h/3+#ppt_w*0.1)" calcmode="lin" valueType="num">
                                      <p:cBhvr additive="sum">
                                        <p:cTn id="26" dur="200" decel="100000" autoRev="1" fill="hold">
                                          <p:stCondLst>
                                            <p:cond delay="600"/>
                                          </p:stCondLst>
                                        </p:cTn>
                                        <p:tgtEl>
                                          <p:spTgt spid="56328"/>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56329"/>
                                        </p:tgtEl>
                                        <p:attrNameLst>
                                          <p:attrName>style.visibility</p:attrName>
                                        </p:attrNameLst>
                                      </p:cBhvr>
                                      <p:to>
                                        <p:strVal val="visible"/>
                                      </p:to>
                                    </p:set>
                                    <p:anim from="(-#ppt_w/2)" to="(#ppt_x)" calcmode="lin" valueType="num">
                                      <p:cBhvr>
                                        <p:cTn id="31" dur="600" fill="hold">
                                          <p:stCondLst>
                                            <p:cond delay="0"/>
                                          </p:stCondLst>
                                        </p:cTn>
                                        <p:tgtEl>
                                          <p:spTgt spid="56329"/>
                                        </p:tgtEl>
                                        <p:attrNameLst>
                                          <p:attrName>ppt_x</p:attrName>
                                        </p:attrNameLst>
                                      </p:cBhvr>
                                    </p:anim>
                                    <p:anim from="0" to="-1.0" calcmode="lin" valueType="num">
                                      <p:cBhvr>
                                        <p:cTn id="32" dur="200" decel="50000" autoRev="1" fill="hold">
                                          <p:stCondLst>
                                            <p:cond delay="600"/>
                                          </p:stCondLst>
                                        </p:cTn>
                                        <p:tgtEl>
                                          <p:spTgt spid="56329"/>
                                        </p:tgtEl>
                                        <p:attrNameLst>
                                          <p:attrName>xshear</p:attrName>
                                        </p:attrNameLst>
                                      </p:cBhvr>
                                    </p:anim>
                                    <p:animScale>
                                      <p:cBhvr>
                                        <p:cTn id="33" dur="200" decel="100000" autoRev="1" fill="hold">
                                          <p:stCondLst>
                                            <p:cond delay="600"/>
                                          </p:stCondLst>
                                        </p:cTn>
                                        <p:tgtEl>
                                          <p:spTgt spid="56329"/>
                                        </p:tgtEl>
                                      </p:cBhvr>
                                      <p:from x="100000" y="100000"/>
                                      <p:to x="80000" y="100000"/>
                                    </p:animScale>
                                    <p:anim by="(#ppt_h/3+#ppt_w*0.1)" calcmode="lin" valueType="num">
                                      <p:cBhvr additive="sum">
                                        <p:cTn id="34" dur="200" decel="100000" autoRev="1" fill="hold">
                                          <p:stCondLst>
                                            <p:cond delay="600"/>
                                          </p:stCondLst>
                                        </p:cTn>
                                        <p:tgtEl>
                                          <p:spTgt spid="56329"/>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56330"/>
                                        </p:tgtEl>
                                        <p:attrNameLst>
                                          <p:attrName>style.visibility</p:attrName>
                                        </p:attrNameLst>
                                      </p:cBhvr>
                                      <p:to>
                                        <p:strVal val="visible"/>
                                      </p:to>
                                    </p:set>
                                    <p:anim from="(-#ppt_w/2)" to="(#ppt_x)" calcmode="lin" valueType="num">
                                      <p:cBhvr>
                                        <p:cTn id="39" dur="600" fill="hold">
                                          <p:stCondLst>
                                            <p:cond delay="0"/>
                                          </p:stCondLst>
                                        </p:cTn>
                                        <p:tgtEl>
                                          <p:spTgt spid="56330"/>
                                        </p:tgtEl>
                                        <p:attrNameLst>
                                          <p:attrName>ppt_x</p:attrName>
                                        </p:attrNameLst>
                                      </p:cBhvr>
                                    </p:anim>
                                    <p:anim from="0" to="-1.0" calcmode="lin" valueType="num">
                                      <p:cBhvr>
                                        <p:cTn id="40" dur="200" decel="50000" autoRev="1" fill="hold">
                                          <p:stCondLst>
                                            <p:cond delay="600"/>
                                          </p:stCondLst>
                                        </p:cTn>
                                        <p:tgtEl>
                                          <p:spTgt spid="56330"/>
                                        </p:tgtEl>
                                        <p:attrNameLst>
                                          <p:attrName>xshear</p:attrName>
                                        </p:attrNameLst>
                                      </p:cBhvr>
                                    </p:anim>
                                    <p:animScale>
                                      <p:cBhvr>
                                        <p:cTn id="41" dur="200" decel="100000" autoRev="1" fill="hold">
                                          <p:stCondLst>
                                            <p:cond delay="600"/>
                                          </p:stCondLst>
                                        </p:cTn>
                                        <p:tgtEl>
                                          <p:spTgt spid="56330"/>
                                        </p:tgtEl>
                                      </p:cBhvr>
                                      <p:from x="100000" y="100000"/>
                                      <p:to x="80000" y="100000"/>
                                    </p:animScale>
                                    <p:anim by="(#ppt_h/3+#ppt_w*0.1)" calcmode="lin" valueType="num">
                                      <p:cBhvr additive="sum">
                                        <p:cTn id="42" dur="200" decel="100000" autoRev="1" fill="hold">
                                          <p:stCondLst>
                                            <p:cond delay="600"/>
                                          </p:stCondLst>
                                        </p:cTn>
                                        <p:tgtEl>
                                          <p:spTgt spid="56330"/>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56331"/>
                                        </p:tgtEl>
                                        <p:attrNameLst>
                                          <p:attrName>style.visibility</p:attrName>
                                        </p:attrNameLst>
                                      </p:cBhvr>
                                      <p:to>
                                        <p:strVal val="visible"/>
                                      </p:to>
                                    </p:set>
                                    <p:anim from="(-#ppt_w/2)" to="(#ppt_x)" calcmode="lin" valueType="num">
                                      <p:cBhvr>
                                        <p:cTn id="47" dur="600" fill="hold">
                                          <p:stCondLst>
                                            <p:cond delay="0"/>
                                          </p:stCondLst>
                                        </p:cTn>
                                        <p:tgtEl>
                                          <p:spTgt spid="56331"/>
                                        </p:tgtEl>
                                        <p:attrNameLst>
                                          <p:attrName>ppt_x</p:attrName>
                                        </p:attrNameLst>
                                      </p:cBhvr>
                                    </p:anim>
                                    <p:anim from="0" to="-1.0" calcmode="lin" valueType="num">
                                      <p:cBhvr>
                                        <p:cTn id="48" dur="200" decel="50000" autoRev="1" fill="hold">
                                          <p:stCondLst>
                                            <p:cond delay="600"/>
                                          </p:stCondLst>
                                        </p:cTn>
                                        <p:tgtEl>
                                          <p:spTgt spid="56331"/>
                                        </p:tgtEl>
                                        <p:attrNameLst>
                                          <p:attrName>xshear</p:attrName>
                                        </p:attrNameLst>
                                      </p:cBhvr>
                                    </p:anim>
                                    <p:animScale>
                                      <p:cBhvr>
                                        <p:cTn id="49" dur="200" decel="100000" autoRev="1" fill="hold">
                                          <p:stCondLst>
                                            <p:cond delay="600"/>
                                          </p:stCondLst>
                                        </p:cTn>
                                        <p:tgtEl>
                                          <p:spTgt spid="56331"/>
                                        </p:tgtEl>
                                      </p:cBhvr>
                                      <p:from x="100000" y="100000"/>
                                      <p:to x="80000" y="100000"/>
                                    </p:animScale>
                                    <p:anim by="(#ppt_h/3+#ppt_w*0.1)" calcmode="lin" valueType="num">
                                      <p:cBhvr additive="sum">
                                        <p:cTn id="50" dur="200" decel="100000" autoRev="1" fill="hold">
                                          <p:stCondLst>
                                            <p:cond delay="600"/>
                                          </p:stCondLst>
                                        </p:cTn>
                                        <p:tgtEl>
                                          <p:spTgt spid="56331"/>
                                        </p:tgtEl>
                                        <p:attrNameLst>
                                          <p:attrName>ppt_x</p:attrName>
                                        </p:attrNameLst>
                                      </p:cBhvr>
                                    </p:anim>
                                  </p:childTnLst>
                                </p:cTn>
                              </p:par>
                            </p:childTnLst>
                          </p:cTn>
                        </p:par>
                      </p:childTnLst>
                    </p:cTn>
                  </p:par>
                  <p:par>
                    <p:cTn id="51" fill="hold">
                      <p:stCondLst>
                        <p:cond delay="indefinite"/>
                      </p:stCondLst>
                      <p:childTnLst>
                        <p:par>
                          <p:cTn id="52" fill="hold">
                            <p:stCondLst>
                              <p:cond delay="0"/>
                            </p:stCondLst>
                            <p:childTnLst>
                              <p:par>
                                <p:cTn id="53" presetID="34" presetClass="entr" presetSubtype="0" fill="hold" grpId="0" nodeType="clickEffect">
                                  <p:stCondLst>
                                    <p:cond delay="0"/>
                                  </p:stCondLst>
                                  <p:childTnLst>
                                    <p:set>
                                      <p:cBhvr>
                                        <p:cTn id="54" dur="1" fill="hold">
                                          <p:stCondLst>
                                            <p:cond delay="0"/>
                                          </p:stCondLst>
                                        </p:cTn>
                                        <p:tgtEl>
                                          <p:spTgt spid="56332"/>
                                        </p:tgtEl>
                                        <p:attrNameLst>
                                          <p:attrName>style.visibility</p:attrName>
                                        </p:attrNameLst>
                                      </p:cBhvr>
                                      <p:to>
                                        <p:strVal val="visible"/>
                                      </p:to>
                                    </p:set>
                                    <p:anim from="(-#ppt_w/2)" to="(#ppt_x)" calcmode="lin" valueType="num">
                                      <p:cBhvr>
                                        <p:cTn id="55" dur="600" fill="hold">
                                          <p:stCondLst>
                                            <p:cond delay="0"/>
                                          </p:stCondLst>
                                        </p:cTn>
                                        <p:tgtEl>
                                          <p:spTgt spid="56332"/>
                                        </p:tgtEl>
                                        <p:attrNameLst>
                                          <p:attrName>ppt_x</p:attrName>
                                        </p:attrNameLst>
                                      </p:cBhvr>
                                    </p:anim>
                                    <p:anim from="0" to="-1.0" calcmode="lin" valueType="num">
                                      <p:cBhvr>
                                        <p:cTn id="56" dur="200" decel="50000" autoRev="1" fill="hold">
                                          <p:stCondLst>
                                            <p:cond delay="600"/>
                                          </p:stCondLst>
                                        </p:cTn>
                                        <p:tgtEl>
                                          <p:spTgt spid="56332"/>
                                        </p:tgtEl>
                                        <p:attrNameLst>
                                          <p:attrName>xshear</p:attrName>
                                        </p:attrNameLst>
                                      </p:cBhvr>
                                    </p:anim>
                                    <p:animScale>
                                      <p:cBhvr>
                                        <p:cTn id="57" dur="200" decel="100000" autoRev="1" fill="hold">
                                          <p:stCondLst>
                                            <p:cond delay="600"/>
                                          </p:stCondLst>
                                        </p:cTn>
                                        <p:tgtEl>
                                          <p:spTgt spid="56332"/>
                                        </p:tgtEl>
                                      </p:cBhvr>
                                      <p:from x="100000" y="100000"/>
                                      <p:to x="80000" y="100000"/>
                                    </p:animScale>
                                    <p:anim by="(#ppt_h/3+#ppt_w*0.1)" calcmode="lin" valueType="num">
                                      <p:cBhvr additive="sum">
                                        <p:cTn id="58" dur="200" decel="100000" autoRev="1" fill="hold">
                                          <p:stCondLst>
                                            <p:cond delay="600"/>
                                          </p:stCondLst>
                                        </p:cTn>
                                        <p:tgtEl>
                                          <p:spTgt spid="5633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p:bldP spid="56327" grpId="0"/>
      <p:bldP spid="56328" grpId="0"/>
      <p:bldP spid="56329" grpId="0"/>
      <p:bldP spid="56330" grpId="0"/>
      <p:bldP spid="56331" grpId="0"/>
      <p:bldP spid="563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24579" name="Rectangle 4"/>
          <p:cNvSpPr>
            <a:spLocks noChangeArrowheads="1"/>
          </p:cNvSpPr>
          <p:nvPr/>
        </p:nvSpPr>
        <p:spPr bwMode="auto">
          <a:xfrm>
            <a:off x="434975" y="908050"/>
            <a:ext cx="8229600" cy="561975"/>
          </a:xfrm>
          <a:prstGeom prst="rect">
            <a:avLst/>
          </a:prstGeom>
          <a:noFill/>
          <a:ln w="9525">
            <a:noFill/>
            <a:miter lim="800000"/>
            <a:headEnd/>
            <a:tailEnd/>
          </a:ln>
        </p:spPr>
        <p:txBody>
          <a:bodyPr/>
          <a:lstStyle/>
          <a:p>
            <a:pPr algn="ctr" eaLnBrk="0" hangingPunct="0"/>
            <a:r>
              <a:rPr lang="es-CL" sz="1800" b="1"/>
              <a:t>DIMENSIONES</a:t>
            </a:r>
            <a:endParaRPr lang="es-ES" sz="1800" b="1"/>
          </a:p>
        </p:txBody>
      </p:sp>
      <p:pic>
        <p:nvPicPr>
          <p:cNvPr id="24580" name="Picture 5"/>
          <p:cNvPicPr>
            <a:picLocks noChangeAspect="1" noChangeArrowheads="1"/>
          </p:cNvPicPr>
          <p:nvPr/>
        </p:nvPicPr>
        <p:blipFill>
          <a:blip r:embed="rId2" cstate="print"/>
          <a:srcRect t="8638"/>
          <a:stretch>
            <a:fillRect/>
          </a:stretch>
        </p:blipFill>
        <p:spPr bwMode="auto">
          <a:xfrm>
            <a:off x="1979613" y="1268413"/>
            <a:ext cx="5205412" cy="540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25603" name="Rectangle 4"/>
          <p:cNvSpPr>
            <a:spLocks noChangeArrowheads="1"/>
          </p:cNvSpPr>
          <p:nvPr/>
        </p:nvSpPr>
        <p:spPr bwMode="auto">
          <a:xfrm>
            <a:off x="434975" y="850900"/>
            <a:ext cx="8229600" cy="561975"/>
          </a:xfrm>
          <a:prstGeom prst="rect">
            <a:avLst/>
          </a:prstGeom>
          <a:noFill/>
          <a:ln w="9525">
            <a:noFill/>
            <a:miter lim="800000"/>
            <a:headEnd/>
            <a:tailEnd/>
          </a:ln>
        </p:spPr>
        <p:txBody>
          <a:bodyPr/>
          <a:lstStyle/>
          <a:p>
            <a:pPr algn="ctr" eaLnBrk="0" hangingPunct="0"/>
            <a:r>
              <a:rPr lang="es-CL" sz="1800" b="1"/>
              <a:t>DIMENSIONES</a:t>
            </a:r>
            <a:endParaRPr lang="es-ES" sz="1800" b="1"/>
          </a:p>
        </p:txBody>
      </p:sp>
      <p:pic>
        <p:nvPicPr>
          <p:cNvPr id="25604" name="Picture 5"/>
          <p:cNvPicPr>
            <a:picLocks noChangeAspect="1" noChangeArrowheads="1"/>
          </p:cNvPicPr>
          <p:nvPr/>
        </p:nvPicPr>
        <p:blipFill>
          <a:blip r:embed="rId2" cstate="print"/>
          <a:srcRect/>
          <a:stretch>
            <a:fillRect/>
          </a:stretch>
        </p:blipFill>
        <p:spPr bwMode="auto">
          <a:xfrm>
            <a:off x="2246313" y="1412875"/>
            <a:ext cx="4630737" cy="521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27651" name="Rectangle 4"/>
          <p:cNvSpPr>
            <a:spLocks noChangeArrowheads="1"/>
          </p:cNvSpPr>
          <p:nvPr/>
        </p:nvSpPr>
        <p:spPr bwMode="auto">
          <a:xfrm>
            <a:off x="434975" y="836613"/>
            <a:ext cx="8229600" cy="561975"/>
          </a:xfrm>
          <a:prstGeom prst="rect">
            <a:avLst/>
          </a:prstGeom>
          <a:noFill/>
          <a:ln w="9525">
            <a:noFill/>
            <a:miter lim="800000"/>
            <a:headEnd/>
            <a:tailEnd/>
          </a:ln>
        </p:spPr>
        <p:txBody>
          <a:bodyPr/>
          <a:lstStyle/>
          <a:p>
            <a:pPr algn="ctr" eaLnBrk="0" hangingPunct="0"/>
            <a:r>
              <a:rPr lang="es-CL" sz="1800" b="1"/>
              <a:t>REVISIÓN DIARIA</a:t>
            </a:r>
            <a:endParaRPr lang="es-ES" sz="1800" b="1"/>
          </a:p>
        </p:txBody>
      </p:sp>
      <p:sp>
        <p:nvSpPr>
          <p:cNvPr id="27652" name="Rectangle 5"/>
          <p:cNvSpPr>
            <a:spLocks noChangeArrowheads="1"/>
          </p:cNvSpPr>
          <p:nvPr/>
        </p:nvSpPr>
        <p:spPr bwMode="auto">
          <a:xfrm>
            <a:off x="652463" y="1795455"/>
            <a:ext cx="8229600" cy="561975"/>
          </a:xfrm>
          <a:prstGeom prst="rect">
            <a:avLst/>
          </a:prstGeom>
          <a:noFill/>
          <a:ln w="9525">
            <a:noFill/>
            <a:miter lim="800000"/>
            <a:headEnd/>
            <a:tailEnd/>
          </a:ln>
        </p:spPr>
        <p:txBody>
          <a:bodyPr/>
          <a:lstStyle/>
          <a:p>
            <a:pPr eaLnBrk="0" hangingPunct="0"/>
            <a:r>
              <a:rPr lang="es-CL" sz="1800" b="1" dirty="0"/>
              <a:t>PUNTOS DE CONTROL :</a:t>
            </a:r>
            <a:endParaRPr lang="es-ES" sz="1800" b="1" dirty="0"/>
          </a:p>
        </p:txBody>
      </p:sp>
      <p:pic>
        <p:nvPicPr>
          <p:cNvPr id="27653" name="Picture 6"/>
          <p:cNvPicPr>
            <a:picLocks noChangeAspect="1" noChangeArrowheads="1"/>
          </p:cNvPicPr>
          <p:nvPr/>
        </p:nvPicPr>
        <p:blipFill>
          <a:blip r:embed="rId2" cstate="print"/>
          <a:srcRect b="32683"/>
          <a:stretch>
            <a:fillRect/>
          </a:stretch>
        </p:blipFill>
        <p:spPr bwMode="auto">
          <a:xfrm>
            <a:off x="4002115" y="1700213"/>
            <a:ext cx="4498975" cy="4824412"/>
          </a:xfrm>
          <a:prstGeom prst="rect">
            <a:avLst/>
          </a:prstGeom>
          <a:noFill/>
          <a:ln w="9525">
            <a:noFill/>
            <a:miter lim="800000"/>
            <a:headEnd/>
            <a:tailEnd/>
          </a:ln>
        </p:spPr>
      </p:pic>
      <p:sp>
        <p:nvSpPr>
          <p:cNvPr id="61447" name="Rectangle 7"/>
          <p:cNvSpPr>
            <a:spLocks noGrp="1" noChangeArrowheads="1"/>
          </p:cNvSpPr>
          <p:nvPr>
            <p:ph type="body" idx="1"/>
          </p:nvPr>
        </p:nvSpPr>
        <p:spPr bwMode="auto">
          <a:xfrm>
            <a:off x="446088" y="2563813"/>
            <a:ext cx="8229600" cy="533400"/>
          </a:xfrm>
          <a:noFill/>
          <a:ln>
            <a:miter lim="800000"/>
            <a:headEnd/>
            <a:tailEnd/>
          </a:ln>
        </p:spPr>
        <p:txBody>
          <a:bodyPr vert="horz" wrap="square" lIns="91440" tIns="45720" rIns="91440" bIns="45720" numCol="1" anchor="t" anchorCtr="0" compatLnSpc="1">
            <a:prstTxWarp prst="textNoShape">
              <a:avLst/>
            </a:prstTxWarp>
          </a:bodyPr>
          <a:lstStyle/>
          <a:p>
            <a:pPr marL="419100" indent="-419100">
              <a:buFont typeface="Times"/>
              <a:buNone/>
            </a:pPr>
            <a:r>
              <a:rPr lang="es-CL" sz="1200" b="1" smtClean="0"/>
              <a:t>1	SOPORTE DE AVANCE Y SUS FIJACIONES				</a:t>
            </a:r>
            <a:endParaRPr lang="es-ES" sz="1200" b="1" smtClean="0"/>
          </a:p>
        </p:txBody>
      </p:sp>
      <p:sp>
        <p:nvSpPr>
          <p:cNvPr id="61448" name="Rectangle 8"/>
          <p:cNvSpPr>
            <a:spLocks noChangeArrowheads="1"/>
          </p:cNvSpPr>
          <p:nvPr/>
        </p:nvSpPr>
        <p:spPr bwMode="auto">
          <a:xfrm>
            <a:off x="457200" y="2967038"/>
            <a:ext cx="8229600" cy="533400"/>
          </a:xfrm>
          <a:prstGeom prst="rect">
            <a:avLst/>
          </a:prstGeom>
          <a:noFill/>
          <a:ln w="9525">
            <a:noFill/>
            <a:miter lim="800000"/>
            <a:headEnd/>
            <a:tailEnd/>
          </a:ln>
        </p:spPr>
        <p:txBody>
          <a:bodyPr/>
          <a:lstStyle/>
          <a:p>
            <a:pPr marL="419100" indent="-419100" eaLnBrk="0" hangingPunct="0">
              <a:spcBef>
                <a:spcPct val="20000"/>
              </a:spcBef>
              <a:buClr>
                <a:schemeClr val="accent2"/>
              </a:buClr>
              <a:buFont typeface="Times"/>
              <a:buNone/>
            </a:pPr>
            <a:r>
              <a:rPr lang="es-CL" sz="1200" b="1"/>
              <a:t>2	CABLES DE AVANCE CON FIJACIONES 				</a:t>
            </a:r>
            <a:endParaRPr lang="es-ES" sz="1200" b="1"/>
          </a:p>
        </p:txBody>
      </p:sp>
      <p:sp>
        <p:nvSpPr>
          <p:cNvPr id="61449" name="Rectangle 9"/>
          <p:cNvSpPr>
            <a:spLocks noChangeArrowheads="1"/>
          </p:cNvSpPr>
          <p:nvPr/>
        </p:nvSpPr>
        <p:spPr bwMode="auto">
          <a:xfrm>
            <a:off x="457200" y="3327400"/>
            <a:ext cx="8229600" cy="533400"/>
          </a:xfrm>
          <a:prstGeom prst="rect">
            <a:avLst/>
          </a:prstGeom>
          <a:noFill/>
          <a:ln w="9525">
            <a:noFill/>
            <a:miter lim="800000"/>
            <a:headEnd/>
            <a:tailEnd/>
          </a:ln>
        </p:spPr>
        <p:txBody>
          <a:bodyPr/>
          <a:lstStyle/>
          <a:p>
            <a:pPr marL="419100" indent="-419100" eaLnBrk="0" hangingPunct="0">
              <a:spcBef>
                <a:spcPct val="20000"/>
              </a:spcBef>
              <a:buClr>
                <a:schemeClr val="accent2"/>
              </a:buClr>
              <a:buFont typeface="Times"/>
              <a:buNone/>
            </a:pPr>
            <a:r>
              <a:rPr lang="es-CL" sz="1200" b="1"/>
              <a:t>3	TAMBOR DE MANGUERAS Y SOPORTE			</a:t>
            </a:r>
            <a:endParaRPr lang="es-ES" sz="1200" b="1"/>
          </a:p>
        </p:txBody>
      </p:sp>
      <p:sp>
        <p:nvSpPr>
          <p:cNvPr id="61450" name="Rectangle 10"/>
          <p:cNvSpPr>
            <a:spLocks noChangeArrowheads="1"/>
          </p:cNvSpPr>
          <p:nvPr/>
        </p:nvSpPr>
        <p:spPr bwMode="auto">
          <a:xfrm>
            <a:off x="457200" y="3686175"/>
            <a:ext cx="8229600" cy="533400"/>
          </a:xfrm>
          <a:prstGeom prst="rect">
            <a:avLst/>
          </a:prstGeom>
          <a:noFill/>
          <a:ln w="9525">
            <a:noFill/>
            <a:miter lim="800000"/>
            <a:headEnd/>
            <a:tailEnd/>
          </a:ln>
        </p:spPr>
        <p:txBody>
          <a:bodyPr/>
          <a:lstStyle/>
          <a:p>
            <a:pPr marL="419100" indent="-419100" eaLnBrk="0" hangingPunct="0">
              <a:spcBef>
                <a:spcPct val="20000"/>
              </a:spcBef>
              <a:buClr>
                <a:schemeClr val="accent2"/>
              </a:buClr>
              <a:buFont typeface="Times"/>
              <a:buNone/>
            </a:pPr>
            <a:r>
              <a:rPr lang="es-CL" sz="1200" b="1"/>
              <a:t>4	FIJACIONES DE CILINDRO		</a:t>
            </a:r>
            <a:endParaRPr lang="es-ES" sz="1200" b="1"/>
          </a:p>
        </p:txBody>
      </p:sp>
      <p:sp>
        <p:nvSpPr>
          <p:cNvPr id="61451" name="Rectangle 11"/>
          <p:cNvSpPr>
            <a:spLocks noChangeArrowheads="1"/>
          </p:cNvSpPr>
          <p:nvPr/>
        </p:nvSpPr>
        <p:spPr bwMode="auto">
          <a:xfrm>
            <a:off x="457200" y="4046538"/>
            <a:ext cx="8229600" cy="533400"/>
          </a:xfrm>
          <a:prstGeom prst="rect">
            <a:avLst/>
          </a:prstGeom>
          <a:noFill/>
          <a:ln w="9525">
            <a:noFill/>
            <a:miter lim="800000"/>
            <a:headEnd/>
            <a:tailEnd/>
          </a:ln>
        </p:spPr>
        <p:txBody>
          <a:bodyPr/>
          <a:lstStyle/>
          <a:p>
            <a:pPr marL="419100" indent="-419100" eaLnBrk="0" hangingPunct="0">
              <a:spcBef>
                <a:spcPct val="20000"/>
              </a:spcBef>
              <a:buClr>
                <a:schemeClr val="accent2"/>
              </a:buClr>
              <a:buFont typeface="Times"/>
              <a:buNone/>
            </a:pPr>
            <a:r>
              <a:rPr lang="es-CL" sz="1200" b="1"/>
              <a:t>5	BRAZO / CABEZA DE BRAZO</a:t>
            </a:r>
            <a:endParaRPr lang="es-ES" sz="1200" b="1"/>
          </a:p>
        </p:txBody>
      </p:sp>
      <p:sp>
        <p:nvSpPr>
          <p:cNvPr id="61452" name="Rectangle 12"/>
          <p:cNvSpPr>
            <a:spLocks noChangeArrowheads="1"/>
          </p:cNvSpPr>
          <p:nvPr/>
        </p:nvSpPr>
        <p:spPr bwMode="auto">
          <a:xfrm>
            <a:off x="457200" y="4406900"/>
            <a:ext cx="8229600" cy="533400"/>
          </a:xfrm>
          <a:prstGeom prst="rect">
            <a:avLst/>
          </a:prstGeom>
          <a:noFill/>
          <a:ln w="9525">
            <a:noFill/>
            <a:miter lim="800000"/>
            <a:headEnd/>
            <a:tailEnd/>
          </a:ln>
        </p:spPr>
        <p:txBody>
          <a:bodyPr/>
          <a:lstStyle/>
          <a:p>
            <a:pPr marL="419100" indent="-419100" eaLnBrk="0" hangingPunct="0">
              <a:spcBef>
                <a:spcPct val="20000"/>
              </a:spcBef>
              <a:buClr>
                <a:schemeClr val="accent2"/>
              </a:buClr>
              <a:buFont typeface="Times"/>
              <a:buNone/>
            </a:pPr>
            <a:r>
              <a:rPr lang="es-CL" sz="1200" b="1"/>
              <a:t>6	APOYO DE BRAZO Y SU CENTRO DE GIRO</a:t>
            </a:r>
            <a:endParaRPr lang="es-ES" sz="1200" b="1"/>
          </a:p>
        </p:txBody>
      </p:sp>
      <p:sp>
        <p:nvSpPr>
          <p:cNvPr id="61453" name="Rectangle 13"/>
          <p:cNvSpPr>
            <a:spLocks noChangeArrowheads="1"/>
          </p:cNvSpPr>
          <p:nvPr/>
        </p:nvSpPr>
        <p:spPr bwMode="auto">
          <a:xfrm>
            <a:off x="457200" y="4767263"/>
            <a:ext cx="8229600" cy="533400"/>
          </a:xfrm>
          <a:prstGeom prst="rect">
            <a:avLst/>
          </a:prstGeom>
          <a:noFill/>
          <a:ln w="9525">
            <a:noFill/>
            <a:miter lim="800000"/>
            <a:headEnd/>
            <a:tailEnd/>
          </a:ln>
        </p:spPr>
        <p:txBody>
          <a:bodyPr/>
          <a:lstStyle/>
          <a:p>
            <a:pPr marL="419100" indent="-419100" eaLnBrk="0" hangingPunct="0">
              <a:spcBef>
                <a:spcPct val="20000"/>
              </a:spcBef>
              <a:buClr>
                <a:schemeClr val="accent2"/>
              </a:buClr>
              <a:buFont typeface="Times"/>
              <a:buNone/>
            </a:pPr>
            <a:r>
              <a:rPr lang="es-CL" sz="1200" b="1"/>
              <a:t>7	CABINA Y SUS FIJACIONES</a:t>
            </a:r>
            <a:endParaRPr lang="es-ES" sz="1200" b="1"/>
          </a:p>
        </p:txBody>
      </p:sp>
      <p:sp>
        <p:nvSpPr>
          <p:cNvPr id="61454" name="Rectangle 14"/>
          <p:cNvSpPr>
            <a:spLocks noChangeArrowheads="1"/>
          </p:cNvSpPr>
          <p:nvPr/>
        </p:nvSpPr>
        <p:spPr bwMode="auto">
          <a:xfrm>
            <a:off x="468313" y="5127625"/>
            <a:ext cx="8229600" cy="533400"/>
          </a:xfrm>
          <a:prstGeom prst="rect">
            <a:avLst/>
          </a:prstGeom>
          <a:noFill/>
          <a:ln w="9525">
            <a:noFill/>
            <a:miter lim="800000"/>
            <a:headEnd/>
            <a:tailEnd/>
          </a:ln>
        </p:spPr>
        <p:txBody>
          <a:bodyPr/>
          <a:lstStyle/>
          <a:p>
            <a:pPr marL="419100" indent="-419100" eaLnBrk="0" hangingPunct="0">
              <a:spcBef>
                <a:spcPct val="20000"/>
              </a:spcBef>
              <a:buClr>
                <a:schemeClr val="accent2"/>
              </a:buClr>
              <a:buFont typeface="Times"/>
              <a:buNone/>
            </a:pPr>
            <a:r>
              <a:rPr lang="es-CL" sz="1200" b="1"/>
              <a:t>8	BASTIDORES DE ORUGA</a:t>
            </a:r>
          </a:p>
          <a:p>
            <a:pPr marL="419100" indent="-419100" eaLnBrk="0" hangingPunct="0">
              <a:spcBef>
                <a:spcPct val="20000"/>
              </a:spcBef>
              <a:buClr>
                <a:schemeClr val="accent2"/>
              </a:buClr>
              <a:buFont typeface="Times"/>
              <a:buNone/>
            </a:pPr>
            <a:r>
              <a:rPr lang="es-CL" sz="1200" b="1"/>
              <a:t>          Y SUS FIJACIONES</a:t>
            </a:r>
            <a:endParaRPr lang="es-ES" sz="1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61447">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61447">
                                            <p:txEl>
                                              <p:pRg st="0" end="0"/>
                                            </p:txEl>
                                          </p:spTgt>
                                        </p:tgtEl>
                                        <p:attrNameLst>
                                          <p:attrName>ppt_x</p:attrName>
                                        </p:attrNameLst>
                                      </p:cBhvr>
                                    </p:anim>
                                    <p:anim from="0" to="-1.0" calcmode="lin" valueType="num">
                                      <p:cBhvr>
                                        <p:cTn id="8" dur="200" decel="50000" autoRev="1" fill="hold">
                                          <p:stCondLst>
                                            <p:cond delay="600"/>
                                          </p:stCondLst>
                                        </p:cTn>
                                        <p:tgtEl>
                                          <p:spTgt spid="61447">
                                            <p:txEl>
                                              <p:pRg st="0" end="0"/>
                                            </p:txEl>
                                          </p:spTgt>
                                        </p:tgtEl>
                                        <p:attrNameLst>
                                          <p:attrName>xshear</p:attrName>
                                        </p:attrNameLst>
                                      </p:cBhvr>
                                    </p:anim>
                                    <p:animScale>
                                      <p:cBhvr>
                                        <p:cTn id="9" dur="200" decel="100000" autoRev="1" fill="hold">
                                          <p:stCondLst>
                                            <p:cond delay="600"/>
                                          </p:stCondLst>
                                        </p:cTn>
                                        <p:tgtEl>
                                          <p:spTgt spid="61447">
                                            <p:txEl>
                                              <p:pRg st="0" end="0"/>
                                            </p:txEl>
                                          </p:spTgt>
                                        </p:tgtEl>
                                      </p:cBhvr>
                                      <p:from x="100000" y="100000"/>
                                      <p:to x="80000" y="100000"/>
                                    </p:animScale>
                                    <p:anim by="(#ppt_h/3+#ppt_w*0.1)" calcmode="lin" valueType="num">
                                      <p:cBhvr additive="sum">
                                        <p:cTn id="10" dur="200" decel="100000" autoRev="1" fill="hold">
                                          <p:stCondLst>
                                            <p:cond delay="600"/>
                                          </p:stCondLst>
                                        </p:cTn>
                                        <p:tgtEl>
                                          <p:spTgt spid="61447">
                                            <p:txEl>
                                              <p:pRg st="0" end="0"/>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61448"/>
                                        </p:tgtEl>
                                        <p:attrNameLst>
                                          <p:attrName>style.visibility</p:attrName>
                                        </p:attrNameLst>
                                      </p:cBhvr>
                                      <p:to>
                                        <p:strVal val="visible"/>
                                      </p:to>
                                    </p:set>
                                    <p:anim from="(-#ppt_w/2)" to="(#ppt_x)" calcmode="lin" valueType="num">
                                      <p:cBhvr>
                                        <p:cTn id="15" dur="600" fill="hold">
                                          <p:stCondLst>
                                            <p:cond delay="0"/>
                                          </p:stCondLst>
                                        </p:cTn>
                                        <p:tgtEl>
                                          <p:spTgt spid="61448"/>
                                        </p:tgtEl>
                                        <p:attrNameLst>
                                          <p:attrName>ppt_x</p:attrName>
                                        </p:attrNameLst>
                                      </p:cBhvr>
                                    </p:anim>
                                    <p:anim from="0" to="-1.0" calcmode="lin" valueType="num">
                                      <p:cBhvr>
                                        <p:cTn id="16" dur="200" decel="50000" autoRev="1" fill="hold">
                                          <p:stCondLst>
                                            <p:cond delay="600"/>
                                          </p:stCondLst>
                                        </p:cTn>
                                        <p:tgtEl>
                                          <p:spTgt spid="61448"/>
                                        </p:tgtEl>
                                        <p:attrNameLst>
                                          <p:attrName>xshear</p:attrName>
                                        </p:attrNameLst>
                                      </p:cBhvr>
                                    </p:anim>
                                    <p:animScale>
                                      <p:cBhvr>
                                        <p:cTn id="17" dur="200" decel="100000" autoRev="1" fill="hold">
                                          <p:stCondLst>
                                            <p:cond delay="600"/>
                                          </p:stCondLst>
                                        </p:cTn>
                                        <p:tgtEl>
                                          <p:spTgt spid="61448"/>
                                        </p:tgtEl>
                                      </p:cBhvr>
                                      <p:from x="100000" y="100000"/>
                                      <p:to x="80000" y="100000"/>
                                    </p:animScale>
                                    <p:anim by="(#ppt_h/3+#ppt_w*0.1)" calcmode="lin" valueType="num">
                                      <p:cBhvr additive="sum">
                                        <p:cTn id="18" dur="200" decel="100000" autoRev="1" fill="hold">
                                          <p:stCondLst>
                                            <p:cond delay="600"/>
                                          </p:stCondLst>
                                        </p:cTn>
                                        <p:tgtEl>
                                          <p:spTgt spid="61448"/>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61449"/>
                                        </p:tgtEl>
                                        <p:attrNameLst>
                                          <p:attrName>style.visibility</p:attrName>
                                        </p:attrNameLst>
                                      </p:cBhvr>
                                      <p:to>
                                        <p:strVal val="visible"/>
                                      </p:to>
                                    </p:set>
                                    <p:anim from="(-#ppt_w/2)" to="(#ppt_x)" calcmode="lin" valueType="num">
                                      <p:cBhvr>
                                        <p:cTn id="23" dur="600" fill="hold">
                                          <p:stCondLst>
                                            <p:cond delay="0"/>
                                          </p:stCondLst>
                                        </p:cTn>
                                        <p:tgtEl>
                                          <p:spTgt spid="61449"/>
                                        </p:tgtEl>
                                        <p:attrNameLst>
                                          <p:attrName>ppt_x</p:attrName>
                                        </p:attrNameLst>
                                      </p:cBhvr>
                                    </p:anim>
                                    <p:anim from="0" to="-1.0" calcmode="lin" valueType="num">
                                      <p:cBhvr>
                                        <p:cTn id="24" dur="200" decel="50000" autoRev="1" fill="hold">
                                          <p:stCondLst>
                                            <p:cond delay="600"/>
                                          </p:stCondLst>
                                        </p:cTn>
                                        <p:tgtEl>
                                          <p:spTgt spid="61449"/>
                                        </p:tgtEl>
                                        <p:attrNameLst>
                                          <p:attrName>xshear</p:attrName>
                                        </p:attrNameLst>
                                      </p:cBhvr>
                                    </p:anim>
                                    <p:animScale>
                                      <p:cBhvr>
                                        <p:cTn id="25" dur="200" decel="100000" autoRev="1" fill="hold">
                                          <p:stCondLst>
                                            <p:cond delay="600"/>
                                          </p:stCondLst>
                                        </p:cTn>
                                        <p:tgtEl>
                                          <p:spTgt spid="61449"/>
                                        </p:tgtEl>
                                      </p:cBhvr>
                                      <p:from x="100000" y="100000"/>
                                      <p:to x="80000" y="100000"/>
                                    </p:animScale>
                                    <p:anim by="(#ppt_h/3+#ppt_w*0.1)" calcmode="lin" valueType="num">
                                      <p:cBhvr additive="sum">
                                        <p:cTn id="26" dur="200" decel="100000" autoRev="1" fill="hold">
                                          <p:stCondLst>
                                            <p:cond delay="600"/>
                                          </p:stCondLst>
                                        </p:cTn>
                                        <p:tgtEl>
                                          <p:spTgt spid="61449"/>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61450"/>
                                        </p:tgtEl>
                                        <p:attrNameLst>
                                          <p:attrName>style.visibility</p:attrName>
                                        </p:attrNameLst>
                                      </p:cBhvr>
                                      <p:to>
                                        <p:strVal val="visible"/>
                                      </p:to>
                                    </p:set>
                                    <p:anim from="(-#ppt_w/2)" to="(#ppt_x)" calcmode="lin" valueType="num">
                                      <p:cBhvr>
                                        <p:cTn id="31" dur="600" fill="hold">
                                          <p:stCondLst>
                                            <p:cond delay="0"/>
                                          </p:stCondLst>
                                        </p:cTn>
                                        <p:tgtEl>
                                          <p:spTgt spid="61450"/>
                                        </p:tgtEl>
                                        <p:attrNameLst>
                                          <p:attrName>ppt_x</p:attrName>
                                        </p:attrNameLst>
                                      </p:cBhvr>
                                    </p:anim>
                                    <p:anim from="0" to="-1.0" calcmode="lin" valueType="num">
                                      <p:cBhvr>
                                        <p:cTn id="32" dur="200" decel="50000" autoRev="1" fill="hold">
                                          <p:stCondLst>
                                            <p:cond delay="600"/>
                                          </p:stCondLst>
                                        </p:cTn>
                                        <p:tgtEl>
                                          <p:spTgt spid="61450"/>
                                        </p:tgtEl>
                                        <p:attrNameLst>
                                          <p:attrName>xshear</p:attrName>
                                        </p:attrNameLst>
                                      </p:cBhvr>
                                    </p:anim>
                                    <p:animScale>
                                      <p:cBhvr>
                                        <p:cTn id="33" dur="200" decel="100000" autoRev="1" fill="hold">
                                          <p:stCondLst>
                                            <p:cond delay="600"/>
                                          </p:stCondLst>
                                        </p:cTn>
                                        <p:tgtEl>
                                          <p:spTgt spid="61450"/>
                                        </p:tgtEl>
                                      </p:cBhvr>
                                      <p:from x="100000" y="100000"/>
                                      <p:to x="80000" y="100000"/>
                                    </p:animScale>
                                    <p:anim by="(#ppt_h/3+#ppt_w*0.1)" calcmode="lin" valueType="num">
                                      <p:cBhvr additive="sum">
                                        <p:cTn id="34" dur="200" decel="100000" autoRev="1" fill="hold">
                                          <p:stCondLst>
                                            <p:cond delay="600"/>
                                          </p:stCondLst>
                                        </p:cTn>
                                        <p:tgtEl>
                                          <p:spTgt spid="61450"/>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61451"/>
                                        </p:tgtEl>
                                        <p:attrNameLst>
                                          <p:attrName>style.visibility</p:attrName>
                                        </p:attrNameLst>
                                      </p:cBhvr>
                                      <p:to>
                                        <p:strVal val="visible"/>
                                      </p:to>
                                    </p:set>
                                    <p:anim from="(-#ppt_w/2)" to="(#ppt_x)" calcmode="lin" valueType="num">
                                      <p:cBhvr>
                                        <p:cTn id="39" dur="600" fill="hold">
                                          <p:stCondLst>
                                            <p:cond delay="0"/>
                                          </p:stCondLst>
                                        </p:cTn>
                                        <p:tgtEl>
                                          <p:spTgt spid="61451"/>
                                        </p:tgtEl>
                                        <p:attrNameLst>
                                          <p:attrName>ppt_x</p:attrName>
                                        </p:attrNameLst>
                                      </p:cBhvr>
                                    </p:anim>
                                    <p:anim from="0" to="-1.0" calcmode="lin" valueType="num">
                                      <p:cBhvr>
                                        <p:cTn id="40" dur="200" decel="50000" autoRev="1" fill="hold">
                                          <p:stCondLst>
                                            <p:cond delay="600"/>
                                          </p:stCondLst>
                                        </p:cTn>
                                        <p:tgtEl>
                                          <p:spTgt spid="61451"/>
                                        </p:tgtEl>
                                        <p:attrNameLst>
                                          <p:attrName>xshear</p:attrName>
                                        </p:attrNameLst>
                                      </p:cBhvr>
                                    </p:anim>
                                    <p:animScale>
                                      <p:cBhvr>
                                        <p:cTn id="41" dur="200" decel="100000" autoRev="1" fill="hold">
                                          <p:stCondLst>
                                            <p:cond delay="600"/>
                                          </p:stCondLst>
                                        </p:cTn>
                                        <p:tgtEl>
                                          <p:spTgt spid="61451"/>
                                        </p:tgtEl>
                                      </p:cBhvr>
                                      <p:from x="100000" y="100000"/>
                                      <p:to x="80000" y="100000"/>
                                    </p:animScale>
                                    <p:anim by="(#ppt_h/3+#ppt_w*0.1)" calcmode="lin" valueType="num">
                                      <p:cBhvr additive="sum">
                                        <p:cTn id="42" dur="200" decel="100000" autoRev="1" fill="hold">
                                          <p:stCondLst>
                                            <p:cond delay="600"/>
                                          </p:stCondLst>
                                        </p:cTn>
                                        <p:tgtEl>
                                          <p:spTgt spid="61451"/>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61452"/>
                                        </p:tgtEl>
                                        <p:attrNameLst>
                                          <p:attrName>style.visibility</p:attrName>
                                        </p:attrNameLst>
                                      </p:cBhvr>
                                      <p:to>
                                        <p:strVal val="visible"/>
                                      </p:to>
                                    </p:set>
                                    <p:anim from="(-#ppt_w/2)" to="(#ppt_x)" calcmode="lin" valueType="num">
                                      <p:cBhvr>
                                        <p:cTn id="47" dur="600" fill="hold">
                                          <p:stCondLst>
                                            <p:cond delay="0"/>
                                          </p:stCondLst>
                                        </p:cTn>
                                        <p:tgtEl>
                                          <p:spTgt spid="61452"/>
                                        </p:tgtEl>
                                        <p:attrNameLst>
                                          <p:attrName>ppt_x</p:attrName>
                                        </p:attrNameLst>
                                      </p:cBhvr>
                                    </p:anim>
                                    <p:anim from="0" to="-1.0" calcmode="lin" valueType="num">
                                      <p:cBhvr>
                                        <p:cTn id="48" dur="200" decel="50000" autoRev="1" fill="hold">
                                          <p:stCondLst>
                                            <p:cond delay="600"/>
                                          </p:stCondLst>
                                        </p:cTn>
                                        <p:tgtEl>
                                          <p:spTgt spid="61452"/>
                                        </p:tgtEl>
                                        <p:attrNameLst>
                                          <p:attrName>xshear</p:attrName>
                                        </p:attrNameLst>
                                      </p:cBhvr>
                                    </p:anim>
                                    <p:animScale>
                                      <p:cBhvr>
                                        <p:cTn id="49" dur="200" decel="100000" autoRev="1" fill="hold">
                                          <p:stCondLst>
                                            <p:cond delay="600"/>
                                          </p:stCondLst>
                                        </p:cTn>
                                        <p:tgtEl>
                                          <p:spTgt spid="61452"/>
                                        </p:tgtEl>
                                      </p:cBhvr>
                                      <p:from x="100000" y="100000"/>
                                      <p:to x="80000" y="100000"/>
                                    </p:animScale>
                                    <p:anim by="(#ppt_h/3+#ppt_w*0.1)" calcmode="lin" valueType="num">
                                      <p:cBhvr additive="sum">
                                        <p:cTn id="50" dur="200" decel="100000" autoRev="1" fill="hold">
                                          <p:stCondLst>
                                            <p:cond delay="600"/>
                                          </p:stCondLst>
                                        </p:cTn>
                                        <p:tgtEl>
                                          <p:spTgt spid="61452"/>
                                        </p:tgtEl>
                                        <p:attrNameLst>
                                          <p:attrName>ppt_x</p:attrName>
                                        </p:attrNameLst>
                                      </p:cBhvr>
                                    </p:anim>
                                  </p:childTnLst>
                                </p:cTn>
                              </p:par>
                            </p:childTnLst>
                          </p:cTn>
                        </p:par>
                      </p:childTnLst>
                    </p:cTn>
                  </p:par>
                  <p:par>
                    <p:cTn id="51" fill="hold">
                      <p:stCondLst>
                        <p:cond delay="indefinite"/>
                      </p:stCondLst>
                      <p:childTnLst>
                        <p:par>
                          <p:cTn id="52" fill="hold">
                            <p:stCondLst>
                              <p:cond delay="0"/>
                            </p:stCondLst>
                            <p:childTnLst>
                              <p:par>
                                <p:cTn id="53" presetID="34" presetClass="entr" presetSubtype="0" fill="hold" grpId="0" nodeType="clickEffect">
                                  <p:stCondLst>
                                    <p:cond delay="0"/>
                                  </p:stCondLst>
                                  <p:childTnLst>
                                    <p:set>
                                      <p:cBhvr>
                                        <p:cTn id="54" dur="1" fill="hold">
                                          <p:stCondLst>
                                            <p:cond delay="0"/>
                                          </p:stCondLst>
                                        </p:cTn>
                                        <p:tgtEl>
                                          <p:spTgt spid="61453"/>
                                        </p:tgtEl>
                                        <p:attrNameLst>
                                          <p:attrName>style.visibility</p:attrName>
                                        </p:attrNameLst>
                                      </p:cBhvr>
                                      <p:to>
                                        <p:strVal val="visible"/>
                                      </p:to>
                                    </p:set>
                                    <p:anim from="(-#ppt_w/2)" to="(#ppt_x)" calcmode="lin" valueType="num">
                                      <p:cBhvr>
                                        <p:cTn id="55" dur="600" fill="hold">
                                          <p:stCondLst>
                                            <p:cond delay="0"/>
                                          </p:stCondLst>
                                        </p:cTn>
                                        <p:tgtEl>
                                          <p:spTgt spid="61453"/>
                                        </p:tgtEl>
                                        <p:attrNameLst>
                                          <p:attrName>ppt_x</p:attrName>
                                        </p:attrNameLst>
                                      </p:cBhvr>
                                    </p:anim>
                                    <p:anim from="0" to="-1.0" calcmode="lin" valueType="num">
                                      <p:cBhvr>
                                        <p:cTn id="56" dur="200" decel="50000" autoRev="1" fill="hold">
                                          <p:stCondLst>
                                            <p:cond delay="600"/>
                                          </p:stCondLst>
                                        </p:cTn>
                                        <p:tgtEl>
                                          <p:spTgt spid="61453"/>
                                        </p:tgtEl>
                                        <p:attrNameLst>
                                          <p:attrName>xshear</p:attrName>
                                        </p:attrNameLst>
                                      </p:cBhvr>
                                    </p:anim>
                                    <p:animScale>
                                      <p:cBhvr>
                                        <p:cTn id="57" dur="200" decel="100000" autoRev="1" fill="hold">
                                          <p:stCondLst>
                                            <p:cond delay="600"/>
                                          </p:stCondLst>
                                        </p:cTn>
                                        <p:tgtEl>
                                          <p:spTgt spid="61453"/>
                                        </p:tgtEl>
                                      </p:cBhvr>
                                      <p:from x="100000" y="100000"/>
                                      <p:to x="80000" y="100000"/>
                                    </p:animScale>
                                    <p:anim by="(#ppt_h/3+#ppt_w*0.1)" calcmode="lin" valueType="num">
                                      <p:cBhvr additive="sum">
                                        <p:cTn id="58" dur="200" decel="100000" autoRev="1" fill="hold">
                                          <p:stCondLst>
                                            <p:cond delay="600"/>
                                          </p:stCondLst>
                                        </p:cTn>
                                        <p:tgtEl>
                                          <p:spTgt spid="61453"/>
                                        </p:tgtEl>
                                        <p:attrNameLst>
                                          <p:attrName>ppt_x</p:attrName>
                                        </p:attrNameLst>
                                      </p:cBhvr>
                                    </p:anim>
                                  </p:childTnLst>
                                </p:cTn>
                              </p:par>
                            </p:childTnLst>
                          </p:cTn>
                        </p:par>
                      </p:childTnLst>
                    </p:cTn>
                  </p:par>
                  <p:par>
                    <p:cTn id="59" fill="hold">
                      <p:stCondLst>
                        <p:cond delay="indefinite"/>
                      </p:stCondLst>
                      <p:childTnLst>
                        <p:par>
                          <p:cTn id="60" fill="hold">
                            <p:stCondLst>
                              <p:cond delay="0"/>
                            </p:stCondLst>
                            <p:childTnLst>
                              <p:par>
                                <p:cTn id="61" presetID="34" presetClass="entr" presetSubtype="0" fill="hold" grpId="0" nodeType="clickEffect">
                                  <p:stCondLst>
                                    <p:cond delay="0"/>
                                  </p:stCondLst>
                                  <p:childTnLst>
                                    <p:set>
                                      <p:cBhvr>
                                        <p:cTn id="62" dur="1" fill="hold">
                                          <p:stCondLst>
                                            <p:cond delay="0"/>
                                          </p:stCondLst>
                                        </p:cTn>
                                        <p:tgtEl>
                                          <p:spTgt spid="61454"/>
                                        </p:tgtEl>
                                        <p:attrNameLst>
                                          <p:attrName>style.visibility</p:attrName>
                                        </p:attrNameLst>
                                      </p:cBhvr>
                                      <p:to>
                                        <p:strVal val="visible"/>
                                      </p:to>
                                    </p:set>
                                    <p:anim from="(-#ppt_w/2)" to="(#ppt_x)" calcmode="lin" valueType="num">
                                      <p:cBhvr>
                                        <p:cTn id="63" dur="600" fill="hold">
                                          <p:stCondLst>
                                            <p:cond delay="0"/>
                                          </p:stCondLst>
                                        </p:cTn>
                                        <p:tgtEl>
                                          <p:spTgt spid="61454"/>
                                        </p:tgtEl>
                                        <p:attrNameLst>
                                          <p:attrName>ppt_x</p:attrName>
                                        </p:attrNameLst>
                                      </p:cBhvr>
                                    </p:anim>
                                    <p:anim from="0" to="-1.0" calcmode="lin" valueType="num">
                                      <p:cBhvr>
                                        <p:cTn id="64" dur="200" decel="50000" autoRev="1" fill="hold">
                                          <p:stCondLst>
                                            <p:cond delay="600"/>
                                          </p:stCondLst>
                                        </p:cTn>
                                        <p:tgtEl>
                                          <p:spTgt spid="61454"/>
                                        </p:tgtEl>
                                        <p:attrNameLst>
                                          <p:attrName>xshear</p:attrName>
                                        </p:attrNameLst>
                                      </p:cBhvr>
                                    </p:anim>
                                    <p:animScale>
                                      <p:cBhvr>
                                        <p:cTn id="65" dur="200" decel="100000" autoRev="1" fill="hold">
                                          <p:stCondLst>
                                            <p:cond delay="600"/>
                                          </p:stCondLst>
                                        </p:cTn>
                                        <p:tgtEl>
                                          <p:spTgt spid="61454"/>
                                        </p:tgtEl>
                                      </p:cBhvr>
                                      <p:from x="100000" y="100000"/>
                                      <p:to x="80000" y="100000"/>
                                    </p:animScale>
                                    <p:anim by="(#ppt_h/3+#ppt_w*0.1)" calcmode="lin" valueType="num">
                                      <p:cBhvr additive="sum">
                                        <p:cTn id="66" dur="200" decel="100000" autoRev="1" fill="hold">
                                          <p:stCondLst>
                                            <p:cond delay="600"/>
                                          </p:stCondLst>
                                        </p:cTn>
                                        <p:tgtEl>
                                          <p:spTgt spid="6145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7" grpId="0" build="p"/>
      <p:bldP spid="61448" grpId="0"/>
      <p:bldP spid="61449" grpId="0"/>
      <p:bldP spid="61450" grpId="0"/>
      <p:bldP spid="61451" grpId="0"/>
      <p:bldP spid="61452" grpId="0"/>
      <p:bldP spid="61453" grpId="0"/>
      <p:bldP spid="614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pitchFamily="34" charset="0"/>
              <a:buChar char="•"/>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r>
              <a:rPr lang="es-ES_tradnl" sz="1900" b="1">
                <a:solidFill>
                  <a:srgbClr val="000099"/>
                </a:solidFill>
                <a:latin typeface="Arial" pitchFamily="34" charset="0"/>
              </a:rPr>
              <a:t>      </a:t>
            </a: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p:txBody>
      </p:sp>
      <p:sp>
        <p:nvSpPr>
          <p:cNvPr id="7" name="6 Rectángulo"/>
          <p:cNvSpPr/>
          <p:nvPr/>
        </p:nvSpPr>
        <p:spPr>
          <a:xfrm>
            <a:off x="162920" y="435114"/>
            <a:ext cx="4572000" cy="707886"/>
          </a:xfrm>
          <a:prstGeom prst="rect">
            <a:avLst/>
          </a:prstGeom>
        </p:spPr>
        <p:txBody>
          <a:bodyPr>
            <a:spAutoFit/>
          </a:bodyPr>
          <a:lstStyle/>
          <a:p>
            <a:pPr>
              <a:defRPr/>
            </a:pPr>
            <a:r>
              <a:rPr lang="es-ES_tradnl" sz="2000" b="1" dirty="0" smtClean="0">
                <a:solidFill>
                  <a:srgbClr val="000099"/>
                </a:solidFill>
                <a:effectLst>
                  <a:outerShdw blurRad="38100" dist="38100" dir="2700000" algn="tl">
                    <a:srgbClr val="000000"/>
                  </a:outerShdw>
                </a:effectLst>
                <a:latin typeface="Arial Black" pitchFamily="34" charset="0"/>
              </a:rPr>
              <a:t>PROCESOS DE OPERACIÓN Y MANTENIMIENTO</a:t>
            </a:r>
            <a:endParaRPr lang="es-CL" sz="2000" dirty="0"/>
          </a:p>
        </p:txBody>
      </p:sp>
      <p:sp>
        <p:nvSpPr>
          <p:cNvPr id="46085" name="5 Rectángulo"/>
          <p:cNvSpPr>
            <a:spLocks noChangeArrowheads="1"/>
          </p:cNvSpPr>
          <p:nvPr/>
        </p:nvSpPr>
        <p:spPr bwMode="auto">
          <a:xfrm>
            <a:off x="71441" y="1737358"/>
            <a:ext cx="5000625" cy="1477328"/>
          </a:xfrm>
          <a:prstGeom prst="rect">
            <a:avLst/>
          </a:prstGeom>
          <a:noFill/>
          <a:ln w="9525">
            <a:noFill/>
            <a:miter lim="800000"/>
            <a:headEnd/>
            <a:tailEnd/>
          </a:ln>
        </p:spPr>
        <p:txBody>
          <a:bodyPr>
            <a:spAutoFit/>
          </a:bodyPr>
          <a:lstStyle/>
          <a:p>
            <a:pPr algn="just"/>
            <a:r>
              <a:rPr lang="es-CL" dirty="0" smtClean="0"/>
              <a:t>La explotación </a:t>
            </a:r>
            <a:r>
              <a:rPr lang="es-CL" dirty="0"/>
              <a:t>a Tajo Abierto  </a:t>
            </a:r>
            <a:r>
              <a:rPr lang="es-CL" dirty="0" smtClean="0"/>
              <a:t>(o cielo </a:t>
            </a:r>
            <a:r>
              <a:rPr lang="es-CL" dirty="0"/>
              <a:t>abierto) se realiza cuando los yacimientos </a:t>
            </a:r>
            <a:r>
              <a:rPr lang="es-CL" b="1" dirty="0"/>
              <a:t>son de gran tamaño</a:t>
            </a:r>
            <a:r>
              <a:rPr lang="es-CL" dirty="0"/>
              <a:t>, presentan una </a:t>
            </a:r>
            <a:r>
              <a:rPr lang="es-CL" b="1" dirty="0"/>
              <a:t>forma regular</a:t>
            </a:r>
            <a:r>
              <a:rPr lang="es-CL" dirty="0"/>
              <a:t>, y están </a:t>
            </a:r>
            <a:r>
              <a:rPr lang="es-CL" b="1" dirty="0"/>
              <a:t>ubicados en la superficie o cerca de </a:t>
            </a:r>
            <a:r>
              <a:rPr lang="es-CL" b="1" dirty="0" smtClean="0"/>
              <a:t>ella.</a:t>
            </a:r>
            <a:r>
              <a:rPr lang="es-CL" dirty="0" smtClean="0"/>
              <a:t> </a:t>
            </a:r>
            <a:endParaRPr lang="es-CL" dirty="0"/>
          </a:p>
        </p:txBody>
      </p:sp>
      <p:sp>
        <p:nvSpPr>
          <p:cNvPr id="46087" name="8 Rectángulo"/>
          <p:cNvSpPr>
            <a:spLocks noChangeArrowheads="1"/>
          </p:cNvSpPr>
          <p:nvPr/>
        </p:nvSpPr>
        <p:spPr bwMode="auto">
          <a:xfrm>
            <a:off x="0" y="3861048"/>
            <a:ext cx="9144000" cy="646331"/>
          </a:xfrm>
          <a:prstGeom prst="rect">
            <a:avLst/>
          </a:prstGeom>
          <a:noFill/>
          <a:ln w="9525">
            <a:noFill/>
            <a:miter lim="800000"/>
            <a:headEnd/>
            <a:tailEnd/>
          </a:ln>
        </p:spPr>
        <p:txBody>
          <a:bodyPr>
            <a:spAutoFit/>
          </a:bodyPr>
          <a:lstStyle/>
          <a:p>
            <a:pPr algn="just"/>
            <a:r>
              <a:rPr lang="es-CL" dirty="0" smtClean="0"/>
              <a:t>El rajo se </a:t>
            </a:r>
            <a:r>
              <a:rPr lang="es-CL" dirty="0"/>
              <a:t>ve como un gran tazón y este se va construyendo en la medida en que la operación va avanzando, tanto </a:t>
            </a:r>
            <a:r>
              <a:rPr lang="es-CL" b="1" dirty="0"/>
              <a:t>lateralmente como en profundidad.</a:t>
            </a:r>
            <a:r>
              <a:rPr lang="es-CL" dirty="0"/>
              <a:t> </a:t>
            </a:r>
          </a:p>
        </p:txBody>
      </p:sp>
      <p:pic>
        <p:nvPicPr>
          <p:cNvPr id="16392" name="Picture 2" descr="C:\Users\enrique\Desktop\tronaduras\Imagen 472.jpg"/>
          <p:cNvPicPr>
            <a:picLocks noChangeAspect="1" noChangeArrowheads="1"/>
          </p:cNvPicPr>
          <p:nvPr/>
        </p:nvPicPr>
        <p:blipFill>
          <a:blip r:embed="rId2" cstate="print"/>
          <a:srcRect/>
          <a:stretch>
            <a:fillRect/>
          </a:stretch>
        </p:blipFill>
        <p:spPr bwMode="auto">
          <a:xfrm>
            <a:off x="5143500" y="142875"/>
            <a:ext cx="3873500" cy="3143250"/>
          </a:xfrm>
          <a:prstGeom prst="rect">
            <a:avLst/>
          </a:prstGeom>
          <a:noFill/>
          <a:ln w="9525">
            <a:noFill/>
            <a:miter lim="800000"/>
            <a:headEnd/>
            <a:tailEnd/>
          </a:ln>
        </p:spPr>
      </p:pic>
      <p:sp>
        <p:nvSpPr>
          <p:cNvPr id="15369" name="8 Rectángulo"/>
          <p:cNvSpPr>
            <a:spLocks noChangeArrowheads="1"/>
          </p:cNvSpPr>
          <p:nvPr/>
        </p:nvSpPr>
        <p:spPr bwMode="auto">
          <a:xfrm>
            <a:off x="0" y="5229200"/>
            <a:ext cx="9144000" cy="923330"/>
          </a:xfrm>
          <a:prstGeom prst="rect">
            <a:avLst/>
          </a:prstGeom>
          <a:noFill/>
          <a:ln w="9525">
            <a:noFill/>
            <a:miter lim="800000"/>
            <a:headEnd/>
            <a:tailEnd/>
          </a:ln>
        </p:spPr>
        <p:txBody>
          <a:bodyPr>
            <a:spAutoFit/>
          </a:bodyPr>
          <a:lstStyle/>
          <a:p>
            <a:pPr algn="just"/>
            <a:r>
              <a:rPr lang="es-CL" dirty="0"/>
              <a:t>A medida que se va trabajando, se genera una especie de anfiteatro (por su forma escalonada</a:t>
            </a:r>
            <a:r>
              <a:rPr lang="es-CL" dirty="0" smtClean="0"/>
              <a:t>), </a:t>
            </a:r>
            <a:r>
              <a:rPr lang="es-CL" dirty="0"/>
              <a:t>cuya forma puede ir cambiando en la medida en que avanza la operación. </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P spid="46087" grpId="0"/>
      <p:bldP spid="1536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28675" name="Rectangle 4"/>
          <p:cNvSpPr>
            <a:spLocks noChangeArrowheads="1"/>
          </p:cNvSpPr>
          <p:nvPr/>
        </p:nvSpPr>
        <p:spPr bwMode="auto">
          <a:xfrm>
            <a:off x="434975" y="908050"/>
            <a:ext cx="8229600" cy="561975"/>
          </a:xfrm>
          <a:prstGeom prst="rect">
            <a:avLst/>
          </a:prstGeom>
          <a:noFill/>
          <a:ln w="9525">
            <a:noFill/>
            <a:miter lim="800000"/>
            <a:headEnd/>
            <a:tailEnd/>
          </a:ln>
        </p:spPr>
        <p:txBody>
          <a:bodyPr/>
          <a:lstStyle/>
          <a:p>
            <a:pPr algn="ctr" eaLnBrk="0" hangingPunct="0"/>
            <a:r>
              <a:rPr lang="es-CL" sz="1800" b="1"/>
              <a:t>REVISIÓN DIARIA</a:t>
            </a:r>
            <a:endParaRPr lang="es-ES" sz="1800" b="1"/>
          </a:p>
        </p:txBody>
      </p:sp>
      <p:sp>
        <p:nvSpPr>
          <p:cNvPr id="28676" name="Rectangle 5"/>
          <p:cNvSpPr>
            <a:spLocks noChangeArrowheads="1"/>
          </p:cNvSpPr>
          <p:nvPr/>
        </p:nvSpPr>
        <p:spPr bwMode="auto">
          <a:xfrm>
            <a:off x="652463" y="1341438"/>
            <a:ext cx="8229600" cy="561975"/>
          </a:xfrm>
          <a:prstGeom prst="rect">
            <a:avLst/>
          </a:prstGeom>
          <a:noFill/>
          <a:ln w="9525">
            <a:noFill/>
            <a:miter lim="800000"/>
            <a:headEnd/>
            <a:tailEnd/>
          </a:ln>
        </p:spPr>
        <p:txBody>
          <a:bodyPr/>
          <a:lstStyle/>
          <a:p>
            <a:pPr eaLnBrk="0" hangingPunct="0"/>
            <a:r>
              <a:rPr lang="es-CL" sz="1800" b="1"/>
              <a:t>NIVEL DE ACEITE HIDRÁULICO :</a:t>
            </a:r>
            <a:endParaRPr lang="es-ES" sz="1800" b="1"/>
          </a:p>
        </p:txBody>
      </p:sp>
      <p:pic>
        <p:nvPicPr>
          <p:cNvPr id="28677" name="Picture 6" descr="ROC-L8 003"/>
          <p:cNvPicPr>
            <a:picLocks noChangeAspect="1" noChangeArrowheads="1"/>
          </p:cNvPicPr>
          <p:nvPr/>
        </p:nvPicPr>
        <p:blipFill>
          <a:blip r:embed="rId2" cstate="print"/>
          <a:srcRect/>
          <a:stretch>
            <a:fillRect/>
          </a:stretch>
        </p:blipFill>
        <p:spPr bwMode="auto">
          <a:xfrm>
            <a:off x="1331913" y="1701800"/>
            <a:ext cx="6480175" cy="4859338"/>
          </a:xfrm>
          <a:prstGeom prst="rect">
            <a:avLst/>
          </a:prstGeom>
          <a:noFill/>
          <a:ln w="9525">
            <a:noFill/>
            <a:miter lim="800000"/>
            <a:headEnd/>
            <a:tailEnd/>
          </a:ln>
        </p:spPr>
      </p:pic>
      <p:sp>
        <p:nvSpPr>
          <p:cNvPr id="28678" name="Line 8"/>
          <p:cNvSpPr>
            <a:spLocks noChangeShapeType="1"/>
          </p:cNvSpPr>
          <p:nvPr/>
        </p:nvSpPr>
        <p:spPr bwMode="auto">
          <a:xfrm>
            <a:off x="2916238" y="1628775"/>
            <a:ext cx="1943100" cy="1584325"/>
          </a:xfrm>
          <a:prstGeom prst="line">
            <a:avLst/>
          </a:prstGeom>
          <a:noFill/>
          <a:ln w="57150">
            <a:solidFill>
              <a:srgbClr val="FF0000"/>
            </a:solidFill>
            <a:round/>
            <a:headEnd/>
            <a:tailEnd type="triangle" w="med" len="med"/>
          </a:ln>
        </p:spPr>
        <p:txBody>
          <a:bodyPr/>
          <a:lstStyle/>
          <a:p>
            <a:endParaRPr lang="es-CL"/>
          </a:p>
        </p:txBody>
      </p:sp>
      <p:sp>
        <p:nvSpPr>
          <p:cNvPr id="28679" name="Line 9"/>
          <p:cNvSpPr>
            <a:spLocks noChangeShapeType="1"/>
          </p:cNvSpPr>
          <p:nvPr/>
        </p:nvSpPr>
        <p:spPr bwMode="auto">
          <a:xfrm>
            <a:off x="2843213" y="1628775"/>
            <a:ext cx="2016125" cy="2232025"/>
          </a:xfrm>
          <a:prstGeom prst="line">
            <a:avLst/>
          </a:prstGeom>
          <a:noFill/>
          <a:ln w="57150">
            <a:solidFill>
              <a:srgbClr val="FF0000"/>
            </a:solidFill>
            <a:round/>
            <a:headEnd/>
            <a:tailEnd type="triangle" w="med" len="med"/>
          </a:ln>
        </p:spPr>
        <p:txBody>
          <a:bodyPr/>
          <a:lstStyle/>
          <a:p>
            <a:endParaRPr lang="es-CL"/>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29699" name="Rectangle 4"/>
          <p:cNvSpPr>
            <a:spLocks noChangeArrowheads="1"/>
          </p:cNvSpPr>
          <p:nvPr/>
        </p:nvSpPr>
        <p:spPr bwMode="auto">
          <a:xfrm>
            <a:off x="434975" y="908050"/>
            <a:ext cx="8229600" cy="561975"/>
          </a:xfrm>
          <a:prstGeom prst="rect">
            <a:avLst/>
          </a:prstGeom>
          <a:noFill/>
          <a:ln w="9525">
            <a:noFill/>
            <a:miter lim="800000"/>
            <a:headEnd/>
            <a:tailEnd/>
          </a:ln>
        </p:spPr>
        <p:txBody>
          <a:bodyPr/>
          <a:lstStyle/>
          <a:p>
            <a:pPr algn="ctr" eaLnBrk="0" hangingPunct="0"/>
            <a:r>
              <a:rPr lang="es-CL" sz="1800" b="1"/>
              <a:t>REVISIÓN DIARIA</a:t>
            </a:r>
            <a:endParaRPr lang="es-ES" sz="1800" b="1"/>
          </a:p>
        </p:txBody>
      </p:sp>
      <p:sp>
        <p:nvSpPr>
          <p:cNvPr id="29700" name="Rectangle 5"/>
          <p:cNvSpPr>
            <a:spLocks noChangeArrowheads="1"/>
          </p:cNvSpPr>
          <p:nvPr/>
        </p:nvSpPr>
        <p:spPr bwMode="auto">
          <a:xfrm>
            <a:off x="652463" y="1341438"/>
            <a:ext cx="8229600" cy="561975"/>
          </a:xfrm>
          <a:prstGeom prst="rect">
            <a:avLst/>
          </a:prstGeom>
          <a:noFill/>
          <a:ln w="9525">
            <a:noFill/>
            <a:miter lim="800000"/>
            <a:headEnd/>
            <a:tailEnd/>
          </a:ln>
        </p:spPr>
        <p:txBody>
          <a:bodyPr/>
          <a:lstStyle/>
          <a:p>
            <a:pPr eaLnBrk="0" hangingPunct="0"/>
            <a:r>
              <a:rPr lang="es-CL" sz="1800" b="1"/>
              <a:t>NIVEL DE ACEITE COMPRESOR :</a:t>
            </a:r>
            <a:endParaRPr lang="es-ES" sz="1800" b="1"/>
          </a:p>
        </p:txBody>
      </p:sp>
      <p:pic>
        <p:nvPicPr>
          <p:cNvPr id="29701" name="Picture 6" descr="ROC-L8 006"/>
          <p:cNvPicPr>
            <a:picLocks noChangeAspect="1" noChangeArrowheads="1"/>
          </p:cNvPicPr>
          <p:nvPr/>
        </p:nvPicPr>
        <p:blipFill>
          <a:blip r:embed="rId2" cstate="print"/>
          <a:srcRect/>
          <a:stretch>
            <a:fillRect/>
          </a:stretch>
        </p:blipFill>
        <p:spPr bwMode="auto">
          <a:xfrm>
            <a:off x="1331913" y="1647825"/>
            <a:ext cx="6480175" cy="4860925"/>
          </a:xfrm>
          <a:prstGeom prst="rect">
            <a:avLst/>
          </a:prstGeom>
          <a:noFill/>
          <a:ln w="9525">
            <a:noFill/>
            <a:miter lim="800000"/>
            <a:headEnd/>
            <a:tailEnd/>
          </a:ln>
        </p:spPr>
      </p:pic>
      <p:sp>
        <p:nvSpPr>
          <p:cNvPr id="29702" name="Line 7"/>
          <p:cNvSpPr>
            <a:spLocks noChangeShapeType="1"/>
          </p:cNvSpPr>
          <p:nvPr/>
        </p:nvSpPr>
        <p:spPr bwMode="auto">
          <a:xfrm>
            <a:off x="2555875" y="1628775"/>
            <a:ext cx="2016125" cy="2447925"/>
          </a:xfrm>
          <a:prstGeom prst="line">
            <a:avLst/>
          </a:prstGeom>
          <a:noFill/>
          <a:ln w="57150">
            <a:solidFill>
              <a:srgbClr val="FF0000"/>
            </a:solidFill>
            <a:round/>
            <a:headEnd/>
            <a:tailEnd type="triangle" w="med" len="med"/>
          </a:ln>
        </p:spPr>
        <p:txBody>
          <a:bodyPr/>
          <a:lstStyle/>
          <a:p>
            <a:endParaRPr lang="es-CL"/>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30723" name="Rectangle 4"/>
          <p:cNvSpPr>
            <a:spLocks noChangeArrowheads="1"/>
          </p:cNvSpPr>
          <p:nvPr/>
        </p:nvSpPr>
        <p:spPr bwMode="auto">
          <a:xfrm>
            <a:off x="434975" y="908050"/>
            <a:ext cx="8229600" cy="561975"/>
          </a:xfrm>
          <a:prstGeom prst="rect">
            <a:avLst/>
          </a:prstGeom>
          <a:noFill/>
          <a:ln w="9525">
            <a:noFill/>
            <a:miter lim="800000"/>
            <a:headEnd/>
            <a:tailEnd/>
          </a:ln>
        </p:spPr>
        <p:txBody>
          <a:bodyPr/>
          <a:lstStyle/>
          <a:p>
            <a:pPr algn="ctr" eaLnBrk="0" hangingPunct="0"/>
            <a:r>
              <a:rPr lang="es-CL" sz="1800" b="1"/>
              <a:t>REVISIÓN DIARIA</a:t>
            </a:r>
            <a:endParaRPr lang="es-ES" sz="1800" b="1"/>
          </a:p>
        </p:txBody>
      </p:sp>
      <p:sp>
        <p:nvSpPr>
          <p:cNvPr id="30724" name="Rectangle 5"/>
          <p:cNvSpPr>
            <a:spLocks noChangeArrowheads="1"/>
          </p:cNvSpPr>
          <p:nvPr/>
        </p:nvSpPr>
        <p:spPr bwMode="auto">
          <a:xfrm>
            <a:off x="652463" y="1412875"/>
            <a:ext cx="8229600" cy="561975"/>
          </a:xfrm>
          <a:prstGeom prst="rect">
            <a:avLst/>
          </a:prstGeom>
          <a:noFill/>
          <a:ln w="9525">
            <a:noFill/>
            <a:miter lim="800000"/>
            <a:headEnd/>
            <a:tailEnd/>
          </a:ln>
        </p:spPr>
        <p:txBody>
          <a:bodyPr/>
          <a:lstStyle/>
          <a:p>
            <a:pPr eaLnBrk="0" hangingPunct="0"/>
            <a:r>
              <a:rPr lang="es-CL" sz="1800" b="1"/>
              <a:t>NIVEL DE ACEITE DE LUBRICACIÓN :</a:t>
            </a:r>
            <a:endParaRPr lang="es-ES" sz="1800" b="1"/>
          </a:p>
        </p:txBody>
      </p:sp>
      <p:pic>
        <p:nvPicPr>
          <p:cNvPr id="30725" name="Picture 7" descr="ROC-L8 004"/>
          <p:cNvPicPr>
            <a:picLocks noChangeAspect="1" noChangeArrowheads="1"/>
          </p:cNvPicPr>
          <p:nvPr/>
        </p:nvPicPr>
        <p:blipFill>
          <a:blip r:embed="rId2" cstate="print"/>
          <a:srcRect/>
          <a:stretch>
            <a:fillRect/>
          </a:stretch>
        </p:blipFill>
        <p:spPr bwMode="auto">
          <a:xfrm>
            <a:off x="1331913" y="1844675"/>
            <a:ext cx="6408737" cy="4806950"/>
          </a:xfrm>
          <a:prstGeom prst="rect">
            <a:avLst/>
          </a:prstGeom>
          <a:noFill/>
          <a:ln w="9525">
            <a:noFill/>
            <a:miter lim="800000"/>
            <a:headEnd/>
            <a:tailEnd/>
          </a:ln>
        </p:spPr>
      </p:pic>
      <p:sp>
        <p:nvSpPr>
          <p:cNvPr id="30726" name="Line 8"/>
          <p:cNvSpPr>
            <a:spLocks noChangeShapeType="1"/>
          </p:cNvSpPr>
          <p:nvPr/>
        </p:nvSpPr>
        <p:spPr bwMode="auto">
          <a:xfrm>
            <a:off x="2916238" y="1700213"/>
            <a:ext cx="1439862" cy="3024187"/>
          </a:xfrm>
          <a:prstGeom prst="line">
            <a:avLst/>
          </a:prstGeom>
          <a:noFill/>
          <a:ln w="57150">
            <a:solidFill>
              <a:srgbClr val="FF0000"/>
            </a:solidFill>
            <a:round/>
            <a:headEnd/>
            <a:tailEnd type="triangle" w="med" len="med"/>
          </a:ln>
        </p:spPr>
        <p:txBody>
          <a:bodyPr/>
          <a:lstStyle/>
          <a:p>
            <a:endParaRPr lang="es-CL"/>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31747" name="Rectangle 4"/>
          <p:cNvSpPr>
            <a:spLocks noChangeArrowheads="1"/>
          </p:cNvSpPr>
          <p:nvPr/>
        </p:nvSpPr>
        <p:spPr bwMode="auto">
          <a:xfrm>
            <a:off x="434975" y="922338"/>
            <a:ext cx="8229600" cy="561975"/>
          </a:xfrm>
          <a:prstGeom prst="rect">
            <a:avLst/>
          </a:prstGeom>
          <a:noFill/>
          <a:ln w="9525">
            <a:noFill/>
            <a:miter lim="800000"/>
            <a:headEnd/>
            <a:tailEnd/>
          </a:ln>
        </p:spPr>
        <p:txBody>
          <a:bodyPr/>
          <a:lstStyle/>
          <a:p>
            <a:pPr algn="ctr" eaLnBrk="0" hangingPunct="0"/>
            <a:r>
              <a:rPr lang="es-CL" sz="1800" b="1"/>
              <a:t>REVISIÓN DIARIA</a:t>
            </a:r>
            <a:endParaRPr lang="es-ES" sz="1800" b="1"/>
          </a:p>
        </p:txBody>
      </p:sp>
      <p:sp>
        <p:nvSpPr>
          <p:cNvPr id="31748" name="Rectangle 5"/>
          <p:cNvSpPr>
            <a:spLocks noChangeArrowheads="1"/>
          </p:cNvSpPr>
          <p:nvPr/>
        </p:nvSpPr>
        <p:spPr bwMode="auto">
          <a:xfrm>
            <a:off x="652463" y="1427163"/>
            <a:ext cx="8229600" cy="561975"/>
          </a:xfrm>
          <a:prstGeom prst="rect">
            <a:avLst/>
          </a:prstGeom>
          <a:noFill/>
          <a:ln w="9525">
            <a:noFill/>
            <a:miter lim="800000"/>
            <a:headEnd/>
            <a:tailEnd/>
          </a:ln>
        </p:spPr>
        <p:txBody>
          <a:bodyPr/>
          <a:lstStyle/>
          <a:p>
            <a:pPr eaLnBrk="0" hangingPunct="0"/>
            <a:r>
              <a:rPr lang="es-CL" sz="1800" b="1"/>
              <a:t>NIVEL DE ACEITE DE MOTOR :</a:t>
            </a:r>
            <a:endParaRPr lang="es-ES" sz="1800" b="1"/>
          </a:p>
        </p:txBody>
      </p:sp>
      <p:pic>
        <p:nvPicPr>
          <p:cNvPr id="31749" name="Picture 6" descr="ROC-L8 010"/>
          <p:cNvPicPr>
            <a:picLocks noChangeAspect="1" noChangeArrowheads="1"/>
          </p:cNvPicPr>
          <p:nvPr/>
        </p:nvPicPr>
        <p:blipFill>
          <a:blip r:embed="rId2" cstate="print"/>
          <a:srcRect/>
          <a:stretch>
            <a:fillRect/>
          </a:stretch>
        </p:blipFill>
        <p:spPr bwMode="auto">
          <a:xfrm>
            <a:off x="1404938" y="1755775"/>
            <a:ext cx="6335712" cy="4752975"/>
          </a:xfrm>
          <a:prstGeom prst="rect">
            <a:avLst/>
          </a:prstGeom>
          <a:noFill/>
          <a:ln w="9525">
            <a:noFill/>
            <a:miter lim="800000"/>
            <a:headEnd/>
            <a:tailEnd/>
          </a:ln>
        </p:spPr>
      </p:pic>
      <p:sp>
        <p:nvSpPr>
          <p:cNvPr id="31750" name="Line 7"/>
          <p:cNvSpPr>
            <a:spLocks noChangeShapeType="1"/>
          </p:cNvSpPr>
          <p:nvPr/>
        </p:nvSpPr>
        <p:spPr bwMode="auto">
          <a:xfrm>
            <a:off x="2700338" y="1700213"/>
            <a:ext cx="2519362" cy="2376487"/>
          </a:xfrm>
          <a:prstGeom prst="line">
            <a:avLst/>
          </a:prstGeom>
          <a:noFill/>
          <a:ln w="57150">
            <a:solidFill>
              <a:srgbClr val="FF0000"/>
            </a:solidFill>
            <a:round/>
            <a:headEnd/>
            <a:tailEnd type="triangle" w="med" len="med"/>
          </a:ln>
        </p:spPr>
        <p:txBody>
          <a:bodyPr/>
          <a:lstStyle/>
          <a:p>
            <a:endParaRPr lang="es-CL"/>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33795" name="Rectangle 4"/>
          <p:cNvSpPr>
            <a:spLocks noChangeArrowheads="1"/>
          </p:cNvSpPr>
          <p:nvPr/>
        </p:nvSpPr>
        <p:spPr bwMode="auto">
          <a:xfrm>
            <a:off x="434975" y="922338"/>
            <a:ext cx="8229600" cy="561975"/>
          </a:xfrm>
          <a:prstGeom prst="rect">
            <a:avLst/>
          </a:prstGeom>
          <a:noFill/>
          <a:ln w="9525">
            <a:noFill/>
            <a:miter lim="800000"/>
            <a:headEnd/>
            <a:tailEnd/>
          </a:ln>
        </p:spPr>
        <p:txBody>
          <a:bodyPr/>
          <a:lstStyle/>
          <a:p>
            <a:pPr algn="ctr" eaLnBrk="0" hangingPunct="0"/>
            <a:r>
              <a:rPr lang="es-CL" sz="1800" b="1"/>
              <a:t>REVISIÓN DIARIA</a:t>
            </a:r>
            <a:endParaRPr lang="es-ES" sz="1800" b="1"/>
          </a:p>
        </p:txBody>
      </p:sp>
      <p:sp>
        <p:nvSpPr>
          <p:cNvPr id="33796" name="Rectangle 5"/>
          <p:cNvSpPr>
            <a:spLocks noChangeArrowheads="1"/>
          </p:cNvSpPr>
          <p:nvPr/>
        </p:nvSpPr>
        <p:spPr bwMode="auto">
          <a:xfrm>
            <a:off x="652463" y="1866893"/>
            <a:ext cx="8229600" cy="561975"/>
          </a:xfrm>
          <a:prstGeom prst="rect">
            <a:avLst/>
          </a:prstGeom>
          <a:noFill/>
          <a:ln w="9525">
            <a:noFill/>
            <a:miter lim="800000"/>
            <a:headEnd/>
            <a:tailEnd/>
          </a:ln>
        </p:spPr>
        <p:txBody>
          <a:bodyPr/>
          <a:lstStyle/>
          <a:p>
            <a:pPr eaLnBrk="0" hangingPunct="0"/>
            <a:r>
              <a:rPr lang="es-CL" sz="1800" b="1" dirty="0"/>
              <a:t>PRUEBA DE FUNCIONES DURANTE LA PERFORACIÓN :</a:t>
            </a:r>
            <a:endParaRPr lang="es-ES" sz="1800" b="1" dirty="0"/>
          </a:p>
        </p:txBody>
      </p:sp>
      <p:sp>
        <p:nvSpPr>
          <p:cNvPr id="67591" name="Rectangle 7"/>
          <p:cNvSpPr>
            <a:spLocks noChangeArrowheads="1"/>
          </p:cNvSpPr>
          <p:nvPr/>
        </p:nvSpPr>
        <p:spPr bwMode="auto">
          <a:xfrm>
            <a:off x="457200" y="2643182"/>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dirty="0"/>
              <a:t>PANTALLA DE INSTRUMENTOS DE DIRECCIÓN Y MOTOR</a:t>
            </a:r>
            <a:endParaRPr lang="es-ES" sz="1600" b="1" dirty="0"/>
          </a:p>
        </p:txBody>
      </p:sp>
      <p:sp>
        <p:nvSpPr>
          <p:cNvPr id="67592" name="Rectangle 8"/>
          <p:cNvSpPr>
            <a:spLocks noChangeArrowheads="1"/>
          </p:cNvSpPr>
          <p:nvPr/>
        </p:nvSpPr>
        <p:spPr bwMode="auto">
          <a:xfrm>
            <a:off x="457200" y="3214686"/>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dirty="0"/>
              <a:t>CAPTADOR DE PÓLVO (DCT)</a:t>
            </a:r>
            <a:endParaRPr lang="es-ES" sz="1600" b="1" dirty="0"/>
          </a:p>
        </p:txBody>
      </p:sp>
      <p:sp>
        <p:nvSpPr>
          <p:cNvPr id="67593" name="Rectangle 9"/>
          <p:cNvSpPr>
            <a:spLocks noChangeArrowheads="1"/>
          </p:cNvSpPr>
          <p:nvPr/>
        </p:nvSpPr>
        <p:spPr bwMode="auto">
          <a:xfrm>
            <a:off x="457200" y="3786190"/>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dirty="0"/>
              <a:t>EQUIPO PERFORADOR</a:t>
            </a:r>
            <a:endParaRPr lang="es-ES" sz="1600" b="1" dirty="0"/>
          </a:p>
        </p:txBody>
      </p:sp>
      <p:sp>
        <p:nvSpPr>
          <p:cNvPr id="67594" name="Rectangle 10"/>
          <p:cNvSpPr>
            <a:spLocks noChangeArrowheads="1"/>
          </p:cNvSpPr>
          <p:nvPr/>
        </p:nvSpPr>
        <p:spPr bwMode="auto">
          <a:xfrm>
            <a:off x="457200" y="4357694"/>
            <a:ext cx="8229600" cy="533400"/>
          </a:xfrm>
          <a:prstGeom prst="rect">
            <a:avLst/>
          </a:prstGeom>
          <a:noFill/>
          <a:ln w="9525">
            <a:noFill/>
            <a:miter lim="800000"/>
            <a:headEnd/>
            <a:tailEnd/>
          </a:ln>
        </p:spPr>
        <p:txBody>
          <a:bodyPr/>
          <a:lstStyle/>
          <a:p>
            <a:pPr marL="231775" indent="-231775" eaLnBrk="0" hangingPunct="0">
              <a:spcBef>
                <a:spcPct val="20000"/>
              </a:spcBef>
              <a:buClr>
                <a:schemeClr val="accent2"/>
              </a:buClr>
              <a:buFont typeface="Times"/>
              <a:buChar char="•"/>
            </a:pPr>
            <a:r>
              <a:rPr lang="es-CL" sz="1600" b="1" dirty="0"/>
              <a:t>FILTRO DE ACEITE HIDRÁULICO</a:t>
            </a:r>
            <a:endParaRPr lang="es-ES" sz="1600" b="1" dirty="0"/>
          </a:p>
        </p:txBody>
      </p:sp>
      <p:sp>
        <p:nvSpPr>
          <p:cNvPr id="67597" name="AutoShape 13">
            <a:hlinkClick r:id="rId2" action="ppaction://hlinkfile"/>
          </p:cNvPr>
          <p:cNvSpPr>
            <a:spLocks noChangeArrowheads="1"/>
          </p:cNvSpPr>
          <p:nvPr/>
        </p:nvSpPr>
        <p:spPr bwMode="auto">
          <a:xfrm>
            <a:off x="8027988" y="5589588"/>
            <a:ext cx="720725" cy="792162"/>
          </a:xfrm>
          <a:prstGeom prst="sun">
            <a:avLst>
              <a:gd name="adj" fmla="val 25000"/>
            </a:avLst>
          </a:prstGeom>
          <a:solidFill>
            <a:schemeClr val="accent1"/>
          </a:solidFill>
          <a:ln w="9525">
            <a:solidFill>
              <a:schemeClr val="tx1"/>
            </a:solidFill>
            <a:miter lim="800000"/>
            <a:headEnd/>
            <a:tailEnd/>
          </a:ln>
        </p:spPr>
        <p:txBody>
          <a:bodyPr wrap="none" anchor="ctr"/>
          <a:lstStyle/>
          <a:p>
            <a:endParaRPr lang="es-C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67591"/>
                                        </p:tgtEl>
                                        <p:attrNameLst>
                                          <p:attrName>style.visibility</p:attrName>
                                        </p:attrNameLst>
                                      </p:cBhvr>
                                      <p:to>
                                        <p:strVal val="visible"/>
                                      </p:to>
                                    </p:set>
                                    <p:anim from="(-#ppt_w/2)" to="(#ppt_x)" calcmode="lin" valueType="num">
                                      <p:cBhvr>
                                        <p:cTn id="7" dur="600" fill="hold">
                                          <p:stCondLst>
                                            <p:cond delay="0"/>
                                          </p:stCondLst>
                                        </p:cTn>
                                        <p:tgtEl>
                                          <p:spTgt spid="67591"/>
                                        </p:tgtEl>
                                        <p:attrNameLst>
                                          <p:attrName>ppt_x</p:attrName>
                                        </p:attrNameLst>
                                      </p:cBhvr>
                                    </p:anim>
                                    <p:anim from="0" to="-1.0" calcmode="lin" valueType="num">
                                      <p:cBhvr>
                                        <p:cTn id="8" dur="200" decel="50000" autoRev="1" fill="hold">
                                          <p:stCondLst>
                                            <p:cond delay="600"/>
                                          </p:stCondLst>
                                        </p:cTn>
                                        <p:tgtEl>
                                          <p:spTgt spid="67591"/>
                                        </p:tgtEl>
                                        <p:attrNameLst>
                                          <p:attrName>xshear</p:attrName>
                                        </p:attrNameLst>
                                      </p:cBhvr>
                                    </p:anim>
                                    <p:animScale>
                                      <p:cBhvr>
                                        <p:cTn id="9" dur="200" decel="100000" autoRev="1" fill="hold">
                                          <p:stCondLst>
                                            <p:cond delay="600"/>
                                          </p:stCondLst>
                                        </p:cTn>
                                        <p:tgtEl>
                                          <p:spTgt spid="67591"/>
                                        </p:tgtEl>
                                      </p:cBhvr>
                                      <p:from x="100000" y="100000"/>
                                      <p:to x="80000" y="100000"/>
                                    </p:animScale>
                                    <p:anim by="(#ppt_h/3+#ppt_w*0.1)" calcmode="lin" valueType="num">
                                      <p:cBhvr additive="sum">
                                        <p:cTn id="10" dur="200" decel="100000" autoRev="1" fill="hold">
                                          <p:stCondLst>
                                            <p:cond delay="600"/>
                                          </p:stCondLst>
                                        </p:cTn>
                                        <p:tgtEl>
                                          <p:spTgt spid="67591"/>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67592"/>
                                        </p:tgtEl>
                                        <p:attrNameLst>
                                          <p:attrName>style.visibility</p:attrName>
                                        </p:attrNameLst>
                                      </p:cBhvr>
                                      <p:to>
                                        <p:strVal val="visible"/>
                                      </p:to>
                                    </p:set>
                                    <p:anim from="(-#ppt_w/2)" to="(#ppt_x)" calcmode="lin" valueType="num">
                                      <p:cBhvr>
                                        <p:cTn id="15" dur="600" fill="hold">
                                          <p:stCondLst>
                                            <p:cond delay="0"/>
                                          </p:stCondLst>
                                        </p:cTn>
                                        <p:tgtEl>
                                          <p:spTgt spid="67592"/>
                                        </p:tgtEl>
                                        <p:attrNameLst>
                                          <p:attrName>ppt_x</p:attrName>
                                        </p:attrNameLst>
                                      </p:cBhvr>
                                    </p:anim>
                                    <p:anim from="0" to="-1.0" calcmode="lin" valueType="num">
                                      <p:cBhvr>
                                        <p:cTn id="16" dur="200" decel="50000" autoRev="1" fill="hold">
                                          <p:stCondLst>
                                            <p:cond delay="600"/>
                                          </p:stCondLst>
                                        </p:cTn>
                                        <p:tgtEl>
                                          <p:spTgt spid="67592"/>
                                        </p:tgtEl>
                                        <p:attrNameLst>
                                          <p:attrName>xshear</p:attrName>
                                        </p:attrNameLst>
                                      </p:cBhvr>
                                    </p:anim>
                                    <p:animScale>
                                      <p:cBhvr>
                                        <p:cTn id="17" dur="200" decel="100000" autoRev="1" fill="hold">
                                          <p:stCondLst>
                                            <p:cond delay="600"/>
                                          </p:stCondLst>
                                        </p:cTn>
                                        <p:tgtEl>
                                          <p:spTgt spid="67592"/>
                                        </p:tgtEl>
                                      </p:cBhvr>
                                      <p:from x="100000" y="100000"/>
                                      <p:to x="80000" y="100000"/>
                                    </p:animScale>
                                    <p:anim by="(#ppt_h/3+#ppt_w*0.1)" calcmode="lin" valueType="num">
                                      <p:cBhvr additive="sum">
                                        <p:cTn id="18" dur="200" decel="100000" autoRev="1" fill="hold">
                                          <p:stCondLst>
                                            <p:cond delay="600"/>
                                          </p:stCondLst>
                                        </p:cTn>
                                        <p:tgtEl>
                                          <p:spTgt spid="67592"/>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67593"/>
                                        </p:tgtEl>
                                        <p:attrNameLst>
                                          <p:attrName>style.visibility</p:attrName>
                                        </p:attrNameLst>
                                      </p:cBhvr>
                                      <p:to>
                                        <p:strVal val="visible"/>
                                      </p:to>
                                    </p:set>
                                    <p:anim from="(-#ppt_w/2)" to="(#ppt_x)" calcmode="lin" valueType="num">
                                      <p:cBhvr>
                                        <p:cTn id="23" dur="600" fill="hold">
                                          <p:stCondLst>
                                            <p:cond delay="0"/>
                                          </p:stCondLst>
                                        </p:cTn>
                                        <p:tgtEl>
                                          <p:spTgt spid="67593"/>
                                        </p:tgtEl>
                                        <p:attrNameLst>
                                          <p:attrName>ppt_x</p:attrName>
                                        </p:attrNameLst>
                                      </p:cBhvr>
                                    </p:anim>
                                    <p:anim from="0" to="-1.0" calcmode="lin" valueType="num">
                                      <p:cBhvr>
                                        <p:cTn id="24" dur="200" decel="50000" autoRev="1" fill="hold">
                                          <p:stCondLst>
                                            <p:cond delay="600"/>
                                          </p:stCondLst>
                                        </p:cTn>
                                        <p:tgtEl>
                                          <p:spTgt spid="67593"/>
                                        </p:tgtEl>
                                        <p:attrNameLst>
                                          <p:attrName>xshear</p:attrName>
                                        </p:attrNameLst>
                                      </p:cBhvr>
                                    </p:anim>
                                    <p:animScale>
                                      <p:cBhvr>
                                        <p:cTn id="25" dur="200" decel="100000" autoRev="1" fill="hold">
                                          <p:stCondLst>
                                            <p:cond delay="600"/>
                                          </p:stCondLst>
                                        </p:cTn>
                                        <p:tgtEl>
                                          <p:spTgt spid="67593"/>
                                        </p:tgtEl>
                                      </p:cBhvr>
                                      <p:from x="100000" y="100000"/>
                                      <p:to x="80000" y="100000"/>
                                    </p:animScale>
                                    <p:anim by="(#ppt_h/3+#ppt_w*0.1)" calcmode="lin" valueType="num">
                                      <p:cBhvr additive="sum">
                                        <p:cTn id="26" dur="200" decel="100000" autoRev="1" fill="hold">
                                          <p:stCondLst>
                                            <p:cond delay="600"/>
                                          </p:stCondLst>
                                        </p:cTn>
                                        <p:tgtEl>
                                          <p:spTgt spid="67593"/>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67594"/>
                                        </p:tgtEl>
                                        <p:attrNameLst>
                                          <p:attrName>style.visibility</p:attrName>
                                        </p:attrNameLst>
                                      </p:cBhvr>
                                      <p:to>
                                        <p:strVal val="visible"/>
                                      </p:to>
                                    </p:set>
                                    <p:anim from="(-#ppt_w/2)" to="(#ppt_x)" calcmode="lin" valueType="num">
                                      <p:cBhvr>
                                        <p:cTn id="31" dur="600" fill="hold">
                                          <p:stCondLst>
                                            <p:cond delay="0"/>
                                          </p:stCondLst>
                                        </p:cTn>
                                        <p:tgtEl>
                                          <p:spTgt spid="67594"/>
                                        </p:tgtEl>
                                        <p:attrNameLst>
                                          <p:attrName>ppt_x</p:attrName>
                                        </p:attrNameLst>
                                      </p:cBhvr>
                                    </p:anim>
                                    <p:anim from="0" to="-1.0" calcmode="lin" valueType="num">
                                      <p:cBhvr>
                                        <p:cTn id="32" dur="200" decel="50000" autoRev="1" fill="hold">
                                          <p:stCondLst>
                                            <p:cond delay="600"/>
                                          </p:stCondLst>
                                        </p:cTn>
                                        <p:tgtEl>
                                          <p:spTgt spid="67594"/>
                                        </p:tgtEl>
                                        <p:attrNameLst>
                                          <p:attrName>xshear</p:attrName>
                                        </p:attrNameLst>
                                      </p:cBhvr>
                                    </p:anim>
                                    <p:animScale>
                                      <p:cBhvr>
                                        <p:cTn id="33" dur="200" decel="100000" autoRev="1" fill="hold">
                                          <p:stCondLst>
                                            <p:cond delay="600"/>
                                          </p:stCondLst>
                                        </p:cTn>
                                        <p:tgtEl>
                                          <p:spTgt spid="67594"/>
                                        </p:tgtEl>
                                      </p:cBhvr>
                                      <p:from x="100000" y="100000"/>
                                      <p:to x="80000" y="100000"/>
                                    </p:animScale>
                                    <p:anim by="(#ppt_h/3+#ppt_w*0.1)" calcmode="lin" valueType="num">
                                      <p:cBhvr additive="sum">
                                        <p:cTn id="34" dur="200" decel="100000" autoRev="1" fill="hold">
                                          <p:stCondLst>
                                            <p:cond delay="600"/>
                                          </p:stCondLst>
                                        </p:cTn>
                                        <p:tgtEl>
                                          <p:spTgt spid="67594"/>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67597"/>
                                        </p:tgtEl>
                                        <p:attrNameLst>
                                          <p:attrName>style.visibility</p:attrName>
                                        </p:attrNameLst>
                                      </p:cBhvr>
                                      <p:to>
                                        <p:strVal val="visible"/>
                                      </p:to>
                                    </p:set>
                                    <p:anim from="(-#ppt_w/2)" to="(#ppt_x)" calcmode="lin" valueType="num">
                                      <p:cBhvr>
                                        <p:cTn id="39" dur="600" fill="hold">
                                          <p:stCondLst>
                                            <p:cond delay="0"/>
                                          </p:stCondLst>
                                        </p:cTn>
                                        <p:tgtEl>
                                          <p:spTgt spid="67597"/>
                                        </p:tgtEl>
                                        <p:attrNameLst>
                                          <p:attrName>ppt_x</p:attrName>
                                        </p:attrNameLst>
                                      </p:cBhvr>
                                    </p:anim>
                                    <p:anim from="0" to="-1.0" calcmode="lin" valueType="num">
                                      <p:cBhvr>
                                        <p:cTn id="40" dur="200" decel="50000" autoRev="1" fill="hold">
                                          <p:stCondLst>
                                            <p:cond delay="600"/>
                                          </p:stCondLst>
                                        </p:cTn>
                                        <p:tgtEl>
                                          <p:spTgt spid="67597"/>
                                        </p:tgtEl>
                                        <p:attrNameLst>
                                          <p:attrName>xshear</p:attrName>
                                        </p:attrNameLst>
                                      </p:cBhvr>
                                    </p:anim>
                                    <p:animScale>
                                      <p:cBhvr>
                                        <p:cTn id="41" dur="200" decel="100000" autoRev="1" fill="hold">
                                          <p:stCondLst>
                                            <p:cond delay="600"/>
                                          </p:stCondLst>
                                        </p:cTn>
                                        <p:tgtEl>
                                          <p:spTgt spid="67597"/>
                                        </p:tgtEl>
                                      </p:cBhvr>
                                      <p:from x="100000" y="100000"/>
                                      <p:to x="80000" y="100000"/>
                                    </p:animScale>
                                    <p:anim by="(#ppt_h/3+#ppt_w*0.1)" calcmode="lin" valueType="num">
                                      <p:cBhvr additive="sum">
                                        <p:cTn id="42" dur="200" decel="100000" autoRev="1" fill="hold">
                                          <p:stCondLst>
                                            <p:cond delay="600"/>
                                          </p:stCondLst>
                                        </p:cTn>
                                        <p:tgtEl>
                                          <p:spTgt spid="6759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1" grpId="0"/>
      <p:bldP spid="67592" grpId="0"/>
      <p:bldP spid="67593" grpId="0"/>
      <p:bldP spid="67594" grpId="0"/>
      <p:bldP spid="6759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34819" name="Rectangle 4"/>
          <p:cNvSpPr>
            <a:spLocks noChangeArrowheads="1"/>
          </p:cNvSpPr>
          <p:nvPr/>
        </p:nvSpPr>
        <p:spPr bwMode="auto">
          <a:xfrm>
            <a:off x="434975" y="908050"/>
            <a:ext cx="8229600" cy="561975"/>
          </a:xfrm>
          <a:prstGeom prst="rect">
            <a:avLst/>
          </a:prstGeom>
          <a:noFill/>
          <a:ln w="9525">
            <a:noFill/>
            <a:miter lim="800000"/>
            <a:headEnd/>
            <a:tailEnd/>
          </a:ln>
        </p:spPr>
        <p:txBody>
          <a:bodyPr/>
          <a:lstStyle/>
          <a:p>
            <a:pPr algn="ctr" eaLnBrk="0" hangingPunct="0"/>
            <a:r>
              <a:rPr lang="es-CL" sz="1800" b="1"/>
              <a:t>MANDO DE MANIOBRA</a:t>
            </a:r>
            <a:endParaRPr lang="es-ES" sz="1800" b="1"/>
          </a:p>
        </p:txBody>
      </p:sp>
      <p:sp>
        <p:nvSpPr>
          <p:cNvPr id="34820" name="Rectangle 5"/>
          <p:cNvSpPr>
            <a:spLocks noChangeArrowheads="1"/>
          </p:cNvSpPr>
          <p:nvPr/>
        </p:nvSpPr>
        <p:spPr bwMode="auto">
          <a:xfrm>
            <a:off x="652463" y="1484313"/>
            <a:ext cx="8229600" cy="561975"/>
          </a:xfrm>
          <a:prstGeom prst="rect">
            <a:avLst/>
          </a:prstGeom>
          <a:noFill/>
          <a:ln w="9525">
            <a:noFill/>
            <a:miter lim="800000"/>
            <a:headEnd/>
            <a:tailEnd/>
          </a:ln>
        </p:spPr>
        <p:txBody>
          <a:bodyPr/>
          <a:lstStyle/>
          <a:p>
            <a:pPr eaLnBrk="0" hangingPunct="0"/>
            <a:r>
              <a:rPr lang="es-CL" sz="1800" b="1"/>
              <a:t>CABINA :</a:t>
            </a:r>
            <a:endParaRPr lang="es-ES" sz="1800" b="1"/>
          </a:p>
        </p:txBody>
      </p:sp>
      <p:pic>
        <p:nvPicPr>
          <p:cNvPr id="34821" name="Picture 6"/>
          <p:cNvPicPr>
            <a:picLocks noChangeAspect="1" noChangeArrowheads="1"/>
          </p:cNvPicPr>
          <p:nvPr/>
        </p:nvPicPr>
        <p:blipFill>
          <a:blip r:embed="rId2" cstate="print"/>
          <a:srcRect/>
          <a:stretch>
            <a:fillRect/>
          </a:stretch>
        </p:blipFill>
        <p:spPr bwMode="auto">
          <a:xfrm>
            <a:off x="1908175" y="1484313"/>
            <a:ext cx="5256213" cy="5122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35843" name="Rectangle 4"/>
          <p:cNvSpPr>
            <a:spLocks noChangeArrowheads="1"/>
          </p:cNvSpPr>
          <p:nvPr/>
        </p:nvSpPr>
        <p:spPr bwMode="auto">
          <a:xfrm>
            <a:off x="434975" y="908050"/>
            <a:ext cx="8229600" cy="561975"/>
          </a:xfrm>
          <a:prstGeom prst="rect">
            <a:avLst/>
          </a:prstGeom>
          <a:noFill/>
          <a:ln w="9525">
            <a:noFill/>
            <a:miter lim="800000"/>
            <a:headEnd/>
            <a:tailEnd/>
          </a:ln>
        </p:spPr>
        <p:txBody>
          <a:bodyPr/>
          <a:lstStyle/>
          <a:p>
            <a:pPr algn="ctr" eaLnBrk="0" hangingPunct="0"/>
            <a:r>
              <a:rPr lang="es-CL" sz="1800" b="1"/>
              <a:t>MANDO DE MANIOBRA</a:t>
            </a:r>
            <a:endParaRPr lang="es-ES" sz="1800" b="1"/>
          </a:p>
        </p:txBody>
      </p:sp>
      <p:sp>
        <p:nvSpPr>
          <p:cNvPr id="35844" name="Rectangle 5"/>
          <p:cNvSpPr>
            <a:spLocks noChangeArrowheads="1"/>
          </p:cNvSpPr>
          <p:nvPr/>
        </p:nvSpPr>
        <p:spPr bwMode="auto">
          <a:xfrm>
            <a:off x="652463" y="1795455"/>
            <a:ext cx="8229600" cy="561975"/>
          </a:xfrm>
          <a:prstGeom prst="rect">
            <a:avLst/>
          </a:prstGeom>
          <a:noFill/>
          <a:ln w="9525">
            <a:noFill/>
            <a:miter lim="800000"/>
            <a:headEnd/>
            <a:tailEnd/>
          </a:ln>
        </p:spPr>
        <p:txBody>
          <a:bodyPr/>
          <a:lstStyle/>
          <a:p>
            <a:pPr eaLnBrk="0" hangingPunct="0"/>
            <a:r>
              <a:rPr lang="es-CL" sz="1800" b="1" dirty="0"/>
              <a:t>MANÓMETROS :</a:t>
            </a:r>
            <a:endParaRPr lang="es-ES" sz="1800" b="1" dirty="0"/>
          </a:p>
        </p:txBody>
      </p:sp>
      <p:pic>
        <p:nvPicPr>
          <p:cNvPr id="35845" name="Picture 6"/>
          <p:cNvPicPr>
            <a:picLocks noChangeAspect="1" noChangeArrowheads="1"/>
          </p:cNvPicPr>
          <p:nvPr/>
        </p:nvPicPr>
        <p:blipFill>
          <a:blip r:embed="rId2" cstate="print"/>
          <a:srcRect/>
          <a:stretch>
            <a:fillRect/>
          </a:stretch>
        </p:blipFill>
        <p:spPr bwMode="auto">
          <a:xfrm>
            <a:off x="4673600" y="1562100"/>
            <a:ext cx="2346325" cy="5035550"/>
          </a:xfrm>
          <a:prstGeom prst="rect">
            <a:avLst/>
          </a:prstGeom>
          <a:noFill/>
          <a:ln w="9525">
            <a:noFill/>
            <a:miter lim="800000"/>
            <a:headEnd/>
            <a:tailEnd/>
          </a:ln>
        </p:spPr>
      </p:pic>
      <p:sp>
        <p:nvSpPr>
          <p:cNvPr id="69644" name="Rectangle 12"/>
          <p:cNvSpPr>
            <a:spLocks noGrp="1" noChangeArrowheads="1"/>
          </p:cNvSpPr>
          <p:nvPr>
            <p:ph type="body" idx="1"/>
          </p:nvPr>
        </p:nvSpPr>
        <p:spPr bwMode="auto">
          <a:xfrm>
            <a:off x="446088" y="2390775"/>
            <a:ext cx="8229600" cy="533400"/>
          </a:xfrm>
          <a:noFill/>
          <a:ln>
            <a:miter lim="800000"/>
            <a:headEnd/>
            <a:tailEnd/>
          </a:ln>
        </p:spPr>
        <p:txBody>
          <a:bodyPr vert="horz" wrap="square" lIns="91440" tIns="45720" rIns="91440" bIns="45720" numCol="1" anchor="t" anchorCtr="0" compatLnSpc="1">
            <a:prstTxWarp prst="textNoShape">
              <a:avLst/>
            </a:prstTxWarp>
          </a:bodyPr>
          <a:lstStyle/>
          <a:p>
            <a:pPr marL="419100" indent="-419100">
              <a:buFont typeface="Times"/>
              <a:buNone/>
            </a:pPr>
            <a:r>
              <a:rPr lang="es-CL" sz="1600" b="1" dirty="0" smtClean="0">
                <a:solidFill>
                  <a:schemeClr val="tx1"/>
                </a:solidFill>
              </a:rPr>
              <a:t>1	PRESIÓN DE AVANCE DE PERFORACIÓN</a:t>
            </a:r>
            <a:endParaRPr lang="es-ES" sz="1600" b="1" dirty="0" smtClean="0">
              <a:solidFill>
                <a:schemeClr val="tx1"/>
              </a:solidFill>
            </a:endParaRPr>
          </a:p>
        </p:txBody>
      </p:sp>
      <p:sp>
        <p:nvSpPr>
          <p:cNvPr id="69645" name="Rectangle 13"/>
          <p:cNvSpPr>
            <a:spLocks noChangeArrowheads="1"/>
          </p:cNvSpPr>
          <p:nvPr/>
        </p:nvSpPr>
        <p:spPr bwMode="auto">
          <a:xfrm>
            <a:off x="457200" y="2967038"/>
            <a:ext cx="8229600" cy="533400"/>
          </a:xfrm>
          <a:prstGeom prst="rect">
            <a:avLst/>
          </a:prstGeom>
          <a:noFill/>
          <a:ln w="9525">
            <a:noFill/>
            <a:miter lim="800000"/>
            <a:headEnd/>
            <a:tailEnd/>
          </a:ln>
        </p:spPr>
        <p:txBody>
          <a:bodyPr/>
          <a:lstStyle/>
          <a:p>
            <a:pPr marL="419100" indent="-419100" eaLnBrk="0" hangingPunct="0">
              <a:spcBef>
                <a:spcPct val="20000"/>
              </a:spcBef>
              <a:buClr>
                <a:schemeClr val="accent2"/>
              </a:buClr>
              <a:buFont typeface="Times"/>
              <a:buNone/>
            </a:pPr>
            <a:r>
              <a:rPr lang="es-CL" sz="1600" b="1"/>
              <a:t>2	PRESIÓN DE LUBRICACIÓN</a:t>
            </a:r>
          </a:p>
          <a:p>
            <a:pPr marL="419100" indent="-419100" eaLnBrk="0" hangingPunct="0">
              <a:spcBef>
                <a:spcPct val="20000"/>
              </a:spcBef>
              <a:buClr>
                <a:schemeClr val="accent2"/>
              </a:buClr>
              <a:buFont typeface="Times"/>
              <a:buNone/>
            </a:pPr>
            <a:r>
              <a:rPr lang="es-CL" sz="1600" b="1"/>
              <a:t>	DE LA PERFORADORA	</a:t>
            </a:r>
            <a:endParaRPr lang="es-ES" sz="1600" b="1"/>
          </a:p>
        </p:txBody>
      </p:sp>
      <p:sp>
        <p:nvSpPr>
          <p:cNvPr id="69646" name="Rectangle 14"/>
          <p:cNvSpPr>
            <a:spLocks noChangeArrowheads="1"/>
          </p:cNvSpPr>
          <p:nvPr/>
        </p:nvSpPr>
        <p:spPr bwMode="auto">
          <a:xfrm>
            <a:off x="457200" y="3616325"/>
            <a:ext cx="8229600" cy="533400"/>
          </a:xfrm>
          <a:prstGeom prst="rect">
            <a:avLst/>
          </a:prstGeom>
          <a:noFill/>
          <a:ln w="9525">
            <a:noFill/>
            <a:miter lim="800000"/>
            <a:headEnd/>
            <a:tailEnd/>
          </a:ln>
        </p:spPr>
        <p:txBody>
          <a:bodyPr/>
          <a:lstStyle/>
          <a:p>
            <a:pPr marL="419100" indent="-419100" eaLnBrk="0" hangingPunct="0">
              <a:spcBef>
                <a:spcPct val="20000"/>
              </a:spcBef>
              <a:buClr>
                <a:schemeClr val="accent2"/>
              </a:buClr>
              <a:buFont typeface="Times"/>
              <a:buNone/>
            </a:pPr>
            <a:r>
              <a:rPr lang="es-CL" sz="1600" b="1"/>
              <a:t>3	FILTRO DE PRESIÓN DE RETORNO</a:t>
            </a:r>
            <a:endParaRPr lang="es-ES" sz="1600" b="1"/>
          </a:p>
        </p:txBody>
      </p:sp>
      <p:sp>
        <p:nvSpPr>
          <p:cNvPr id="69647" name="Rectangle 15"/>
          <p:cNvSpPr>
            <a:spLocks noChangeArrowheads="1"/>
          </p:cNvSpPr>
          <p:nvPr/>
        </p:nvSpPr>
        <p:spPr bwMode="auto">
          <a:xfrm>
            <a:off x="457200" y="4191000"/>
            <a:ext cx="8229600" cy="533400"/>
          </a:xfrm>
          <a:prstGeom prst="rect">
            <a:avLst/>
          </a:prstGeom>
          <a:noFill/>
          <a:ln w="9525">
            <a:noFill/>
            <a:miter lim="800000"/>
            <a:headEnd/>
            <a:tailEnd/>
          </a:ln>
        </p:spPr>
        <p:txBody>
          <a:bodyPr/>
          <a:lstStyle/>
          <a:p>
            <a:pPr marL="419100" indent="-419100" eaLnBrk="0" hangingPunct="0">
              <a:spcBef>
                <a:spcPct val="20000"/>
              </a:spcBef>
              <a:buClr>
                <a:schemeClr val="accent2"/>
              </a:buClr>
              <a:buFont typeface="Times"/>
              <a:buNone/>
            </a:pPr>
            <a:r>
              <a:rPr lang="es-CL" sz="1600" b="1"/>
              <a:t>4	PRESIÓN DE ROTACIÓN</a:t>
            </a:r>
            <a:endParaRPr lang="es-ES" sz="1600" b="1"/>
          </a:p>
        </p:txBody>
      </p:sp>
      <p:sp>
        <p:nvSpPr>
          <p:cNvPr id="69648" name="Rectangle 16"/>
          <p:cNvSpPr>
            <a:spLocks noChangeArrowheads="1"/>
          </p:cNvSpPr>
          <p:nvPr/>
        </p:nvSpPr>
        <p:spPr bwMode="auto">
          <a:xfrm>
            <a:off x="457200" y="4767263"/>
            <a:ext cx="8229600" cy="533400"/>
          </a:xfrm>
          <a:prstGeom prst="rect">
            <a:avLst/>
          </a:prstGeom>
          <a:noFill/>
          <a:ln w="9525">
            <a:noFill/>
            <a:miter lim="800000"/>
            <a:headEnd/>
            <a:tailEnd/>
          </a:ln>
        </p:spPr>
        <p:txBody>
          <a:bodyPr/>
          <a:lstStyle/>
          <a:p>
            <a:pPr marL="419100" indent="-419100" eaLnBrk="0" hangingPunct="0">
              <a:spcBef>
                <a:spcPct val="20000"/>
              </a:spcBef>
              <a:buClr>
                <a:schemeClr val="accent2"/>
              </a:buClr>
              <a:buFont typeface="Times"/>
              <a:buNone/>
            </a:pPr>
            <a:r>
              <a:rPr lang="es-CL" sz="1600" b="1"/>
              <a:t>5	PRESIÓN DE PERCUSIÓN</a:t>
            </a:r>
            <a:endParaRPr lang="es-ES" sz="16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69644">
                                            <p:bg/>
                                          </p:spTgt>
                                        </p:tgtEl>
                                        <p:attrNameLst>
                                          <p:attrName>style.visibility</p:attrName>
                                        </p:attrNameLst>
                                      </p:cBhvr>
                                      <p:to>
                                        <p:strVal val="visible"/>
                                      </p:to>
                                    </p:set>
                                    <p:anim from="(-#ppt_w/2)" to="(#ppt_x)" calcmode="lin" valueType="num">
                                      <p:cBhvr>
                                        <p:cTn id="7" dur="600" fill="hold">
                                          <p:stCondLst>
                                            <p:cond delay="0"/>
                                          </p:stCondLst>
                                        </p:cTn>
                                        <p:tgtEl>
                                          <p:spTgt spid="69644">
                                            <p:bg/>
                                          </p:spTgt>
                                        </p:tgtEl>
                                        <p:attrNameLst>
                                          <p:attrName>ppt_x</p:attrName>
                                        </p:attrNameLst>
                                      </p:cBhvr>
                                    </p:anim>
                                    <p:anim from="0" to="-1.0" calcmode="lin" valueType="num">
                                      <p:cBhvr>
                                        <p:cTn id="8" dur="200" decel="50000" autoRev="1" fill="hold">
                                          <p:stCondLst>
                                            <p:cond delay="600"/>
                                          </p:stCondLst>
                                        </p:cTn>
                                        <p:tgtEl>
                                          <p:spTgt spid="69644">
                                            <p:bg/>
                                          </p:spTgt>
                                        </p:tgtEl>
                                        <p:attrNameLst>
                                          <p:attrName>xshear</p:attrName>
                                        </p:attrNameLst>
                                      </p:cBhvr>
                                    </p:anim>
                                    <p:animScale>
                                      <p:cBhvr>
                                        <p:cTn id="9" dur="200" decel="100000" autoRev="1" fill="hold">
                                          <p:stCondLst>
                                            <p:cond delay="600"/>
                                          </p:stCondLst>
                                        </p:cTn>
                                        <p:tgtEl>
                                          <p:spTgt spid="69644">
                                            <p:bg/>
                                          </p:spTgt>
                                        </p:tgtEl>
                                      </p:cBhvr>
                                      <p:from x="100000" y="100000"/>
                                      <p:to x="80000" y="100000"/>
                                    </p:animScale>
                                    <p:anim by="(#ppt_h/3+#ppt_w*0.1)" calcmode="lin" valueType="num">
                                      <p:cBhvr additive="sum">
                                        <p:cTn id="10" dur="200" decel="100000" autoRev="1" fill="hold">
                                          <p:stCondLst>
                                            <p:cond delay="600"/>
                                          </p:stCondLst>
                                        </p:cTn>
                                        <p:tgtEl>
                                          <p:spTgt spid="69644">
                                            <p:bg/>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69644">
                                            <p:txEl>
                                              <p:pRg st="0" end="0"/>
                                            </p:txEl>
                                          </p:spTgt>
                                        </p:tgtEl>
                                        <p:attrNameLst>
                                          <p:attrName>style.visibility</p:attrName>
                                        </p:attrNameLst>
                                      </p:cBhvr>
                                      <p:to>
                                        <p:strVal val="visible"/>
                                      </p:to>
                                    </p:set>
                                    <p:anim from="(-#ppt_w/2)" to="(#ppt_x)" calcmode="lin" valueType="num">
                                      <p:cBhvr>
                                        <p:cTn id="15" dur="600" fill="hold">
                                          <p:stCondLst>
                                            <p:cond delay="0"/>
                                          </p:stCondLst>
                                        </p:cTn>
                                        <p:tgtEl>
                                          <p:spTgt spid="69644">
                                            <p:txEl>
                                              <p:pRg st="0" end="0"/>
                                            </p:txEl>
                                          </p:spTgt>
                                        </p:tgtEl>
                                        <p:attrNameLst>
                                          <p:attrName>ppt_x</p:attrName>
                                        </p:attrNameLst>
                                      </p:cBhvr>
                                    </p:anim>
                                    <p:anim from="0" to="-1.0" calcmode="lin" valueType="num">
                                      <p:cBhvr>
                                        <p:cTn id="16" dur="200" decel="50000" autoRev="1" fill="hold">
                                          <p:stCondLst>
                                            <p:cond delay="600"/>
                                          </p:stCondLst>
                                        </p:cTn>
                                        <p:tgtEl>
                                          <p:spTgt spid="69644">
                                            <p:txEl>
                                              <p:pRg st="0" end="0"/>
                                            </p:txEl>
                                          </p:spTgt>
                                        </p:tgtEl>
                                        <p:attrNameLst>
                                          <p:attrName>xshear</p:attrName>
                                        </p:attrNameLst>
                                      </p:cBhvr>
                                    </p:anim>
                                    <p:animScale>
                                      <p:cBhvr>
                                        <p:cTn id="17" dur="200" decel="100000" autoRev="1" fill="hold">
                                          <p:stCondLst>
                                            <p:cond delay="600"/>
                                          </p:stCondLst>
                                        </p:cTn>
                                        <p:tgtEl>
                                          <p:spTgt spid="69644">
                                            <p:txEl>
                                              <p:pRg st="0" end="0"/>
                                            </p:txEl>
                                          </p:spTgt>
                                        </p:tgtEl>
                                      </p:cBhvr>
                                      <p:from x="100000" y="100000"/>
                                      <p:to x="80000" y="100000"/>
                                    </p:animScale>
                                    <p:anim by="(#ppt_h/3+#ppt_w*0.1)" calcmode="lin" valueType="num">
                                      <p:cBhvr additive="sum">
                                        <p:cTn id="18" dur="200" decel="100000" autoRev="1" fill="hold">
                                          <p:stCondLst>
                                            <p:cond delay="600"/>
                                          </p:stCondLst>
                                        </p:cTn>
                                        <p:tgtEl>
                                          <p:spTgt spid="69644">
                                            <p:txEl>
                                              <p:pRg st="0" end="0"/>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69645"/>
                                        </p:tgtEl>
                                        <p:attrNameLst>
                                          <p:attrName>style.visibility</p:attrName>
                                        </p:attrNameLst>
                                      </p:cBhvr>
                                      <p:to>
                                        <p:strVal val="visible"/>
                                      </p:to>
                                    </p:set>
                                    <p:anim from="(-#ppt_w/2)" to="(#ppt_x)" calcmode="lin" valueType="num">
                                      <p:cBhvr>
                                        <p:cTn id="23" dur="600" fill="hold">
                                          <p:stCondLst>
                                            <p:cond delay="0"/>
                                          </p:stCondLst>
                                        </p:cTn>
                                        <p:tgtEl>
                                          <p:spTgt spid="69645"/>
                                        </p:tgtEl>
                                        <p:attrNameLst>
                                          <p:attrName>ppt_x</p:attrName>
                                        </p:attrNameLst>
                                      </p:cBhvr>
                                    </p:anim>
                                    <p:anim from="0" to="-1.0" calcmode="lin" valueType="num">
                                      <p:cBhvr>
                                        <p:cTn id="24" dur="200" decel="50000" autoRev="1" fill="hold">
                                          <p:stCondLst>
                                            <p:cond delay="600"/>
                                          </p:stCondLst>
                                        </p:cTn>
                                        <p:tgtEl>
                                          <p:spTgt spid="69645"/>
                                        </p:tgtEl>
                                        <p:attrNameLst>
                                          <p:attrName>xshear</p:attrName>
                                        </p:attrNameLst>
                                      </p:cBhvr>
                                    </p:anim>
                                    <p:animScale>
                                      <p:cBhvr>
                                        <p:cTn id="25" dur="200" decel="100000" autoRev="1" fill="hold">
                                          <p:stCondLst>
                                            <p:cond delay="600"/>
                                          </p:stCondLst>
                                        </p:cTn>
                                        <p:tgtEl>
                                          <p:spTgt spid="69645"/>
                                        </p:tgtEl>
                                      </p:cBhvr>
                                      <p:from x="100000" y="100000"/>
                                      <p:to x="80000" y="100000"/>
                                    </p:animScale>
                                    <p:anim by="(#ppt_h/3+#ppt_w*0.1)" calcmode="lin" valueType="num">
                                      <p:cBhvr additive="sum">
                                        <p:cTn id="26" dur="200" decel="100000" autoRev="1" fill="hold">
                                          <p:stCondLst>
                                            <p:cond delay="600"/>
                                          </p:stCondLst>
                                        </p:cTn>
                                        <p:tgtEl>
                                          <p:spTgt spid="69645"/>
                                        </p:tgtEl>
                                        <p:attrNameLst>
                                          <p:attrName>ppt_x</p:attrName>
                                        </p:attrNameLst>
                                      </p:cBhvr>
                                    </p:anim>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69646"/>
                                        </p:tgtEl>
                                        <p:attrNameLst>
                                          <p:attrName>style.visibility</p:attrName>
                                        </p:attrNameLst>
                                      </p:cBhvr>
                                      <p:to>
                                        <p:strVal val="visible"/>
                                      </p:to>
                                    </p:set>
                                    <p:anim from="(-#ppt_w/2)" to="(#ppt_x)" calcmode="lin" valueType="num">
                                      <p:cBhvr>
                                        <p:cTn id="31" dur="600" fill="hold">
                                          <p:stCondLst>
                                            <p:cond delay="0"/>
                                          </p:stCondLst>
                                        </p:cTn>
                                        <p:tgtEl>
                                          <p:spTgt spid="69646"/>
                                        </p:tgtEl>
                                        <p:attrNameLst>
                                          <p:attrName>ppt_x</p:attrName>
                                        </p:attrNameLst>
                                      </p:cBhvr>
                                    </p:anim>
                                    <p:anim from="0" to="-1.0" calcmode="lin" valueType="num">
                                      <p:cBhvr>
                                        <p:cTn id="32" dur="200" decel="50000" autoRev="1" fill="hold">
                                          <p:stCondLst>
                                            <p:cond delay="600"/>
                                          </p:stCondLst>
                                        </p:cTn>
                                        <p:tgtEl>
                                          <p:spTgt spid="69646"/>
                                        </p:tgtEl>
                                        <p:attrNameLst>
                                          <p:attrName>xshear</p:attrName>
                                        </p:attrNameLst>
                                      </p:cBhvr>
                                    </p:anim>
                                    <p:animScale>
                                      <p:cBhvr>
                                        <p:cTn id="33" dur="200" decel="100000" autoRev="1" fill="hold">
                                          <p:stCondLst>
                                            <p:cond delay="600"/>
                                          </p:stCondLst>
                                        </p:cTn>
                                        <p:tgtEl>
                                          <p:spTgt spid="69646"/>
                                        </p:tgtEl>
                                      </p:cBhvr>
                                      <p:from x="100000" y="100000"/>
                                      <p:to x="80000" y="100000"/>
                                    </p:animScale>
                                    <p:anim by="(#ppt_h/3+#ppt_w*0.1)" calcmode="lin" valueType="num">
                                      <p:cBhvr additive="sum">
                                        <p:cTn id="34" dur="200" decel="100000" autoRev="1" fill="hold">
                                          <p:stCondLst>
                                            <p:cond delay="600"/>
                                          </p:stCondLst>
                                        </p:cTn>
                                        <p:tgtEl>
                                          <p:spTgt spid="69646"/>
                                        </p:tgtEl>
                                        <p:attrNameLst>
                                          <p:attrName>ppt_x</p:attrName>
                                        </p:attrNameLst>
                                      </p:cBhvr>
                                    </p:anim>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69647"/>
                                        </p:tgtEl>
                                        <p:attrNameLst>
                                          <p:attrName>style.visibility</p:attrName>
                                        </p:attrNameLst>
                                      </p:cBhvr>
                                      <p:to>
                                        <p:strVal val="visible"/>
                                      </p:to>
                                    </p:set>
                                    <p:anim from="(-#ppt_w/2)" to="(#ppt_x)" calcmode="lin" valueType="num">
                                      <p:cBhvr>
                                        <p:cTn id="39" dur="600" fill="hold">
                                          <p:stCondLst>
                                            <p:cond delay="0"/>
                                          </p:stCondLst>
                                        </p:cTn>
                                        <p:tgtEl>
                                          <p:spTgt spid="69647"/>
                                        </p:tgtEl>
                                        <p:attrNameLst>
                                          <p:attrName>ppt_x</p:attrName>
                                        </p:attrNameLst>
                                      </p:cBhvr>
                                    </p:anim>
                                    <p:anim from="0" to="-1.0" calcmode="lin" valueType="num">
                                      <p:cBhvr>
                                        <p:cTn id="40" dur="200" decel="50000" autoRev="1" fill="hold">
                                          <p:stCondLst>
                                            <p:cond delay="600"/>
                                          </p:stCondLst>
                                        </p:cTn>
                                        <p:tgtEl>
                                          <p:spTgt spid="69647"/>
                                        </p:tgtEl>
                                        <p:attrNameLst>
                                          <p:attrName>xshear</p:attrName>
                                        </p:attrNameLst>
                                      </p:cBhvr>
                                    </p:anim>
                                    <p:animScale>
                                      <p:cBhvr>
                                        <p:cTn id="41" dur="200" decel="100000" autoRev="1" fill="hold">
                                          <p:stCondLst>
                                            <p:cond delay="600"/>
                                          </p:stCondLst>
                                        </p:cTn>
                                        <p:tgtEl>
                                          <p:spTgt spid="69647"/>
                                        </p:tgtEl>
                                      </p:cBhvr>
                                      <p:from x="100000" y="100000"/>
                                      <p:to x="80000" y="100000"/>
                                    </p:animScale>
                                    <p:anim by="(#ppt_h/3+#ppt_w*0.1)" calcmode="lin" valueType="num">
                                      <p:cBhvr additive="sum">
                                        <p:cTn id="42" dur="200" decel="100000" autoRev="1" fill="hold">
                                          <p:stCondLst>
                                            <p:cond delay="600"/>
                                          </p:stCondLst>
                                        </p:cTn>
                                        <p:tgtEl>
                                          <p:spTgt spid="69647"/>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69648"/>
                                        </p:tgtEl>
                                        <p:attrNameLst>
                                          <p:attrName>style.visibility</p:attrName>
                                        </p:attrNameLst>
                                      </p:cBhvr>
                                      <p:to>
                                        <p:strVal val="visible"/>
                                      </p:to>
                                    </p:set>
                                    <p:anim from="(-#ppt_w/2)" to="(#ppt_x)" calcmode="lin" valueType="num">
                                      <p:cBhvr>
                                        <p:cTn id="47" dur="600" fill="hold">
                                          <p:stCondLst>
                                            <p:cond delay="0"/>
                                          </p:stCondLst>
                                        </p:cTn>
                                        <p:tgtEl>
                                          <p:spTgt spid="69648"/>
                                        </p:tgtEl>
                                        <p:attrNameLst>
                                          <p:attrName>ppt_x</p:attrName>
                                        </p:attrNameLst>
                                      </p:cBhvr>
                                    </p:anim>
                                    <p:anim from="0" to="-1.0" calcmode="lin" valueType="num">
                                      <p:cBhvr>
                                        <p:cTn id="48" dur="200" decel="50000" autoRev="1" fill="hold">
                                          <p:stCondLst>
                                            <p:cond delay="600"/>
                                          </p:stCondLst>
                                        </p:cTn>
                                        <p:tgtEl>
                                          <p:spTgt spid="69648"/>
                                        </p:tgtEl>
                                        <p:attrNameLst>
                                          <p:attrName>xshear</p:attrName>
                                        </p:attrNameLst>
                                      </p:cBhvr>
                                    </p:anim>
                                    <p:animScale>
                                      <p:cBhvr>
                                        <p:cTn id="49" dur="200" decel="100000" autoRev="1" fill="hold">
                                          <p:stCondLst>
                                            <p:cond delay="600"/>
                                          </p:stCondLst>
                                        </p:cTn>
                                        <p:tgtEl>
                                          <p:spTgt spid="69648"/>
                                        </p:tgtEl>
                                      </p:cBhvr>
                                      <p:from x="100000" y="100000"/>
                                      <p:to x="80000" y="100000"/>
                                    </p:animScale>
                                    <p:anim by="(#ppt_h/3+#ppt_w*0.1)" calcmode="lin" valueType="num">
                                      <p:cBhvr additive="sum">
                                        <p:cTn id="50" dur="200" decel="100000" autoRev="1" fill="hold">
                                          <p:stCondLst>
                                            <p:cond delay="600"/>
                                          </p:stCondLst>
                                        </p:cTn>
                                        <p:tgtEl>
                                          <p:spTgt spid="6964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4" grpId="0" build="p" animBg="1"/>
      <p:bldP spid="69645" grpId="0"/>
      <p:bldP spid="69646" grpId="0"/>
      <p:bldP spid="69647" grpId="0"/>
      <p:bldP spid="6964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36867" name="Rectangle 4"/>
          <p:cNvSpPr>
            <a:spLocks noChangeArrowheads="1"/>
          </p:cNvSpPr>
          <p:nvPr/>
        </p:nvSpPr>
        <p:spPr bwMode="auto">
          <a:xfrm>
            <a:off x="434975" y="908050"/>
            <a:ext cx="8229600" cy="561975"/>
          </a:xfrm>
          <a:prstGeom prst="rect">
            <a:avLst/>
          </a:prstGeom>
          <a:noFill/>
          <a:ln w="9525">
            <a:noFill/>
            <a:miter lim="800000"/>
            <a:headEnd/>
            <a:tailEnd/>
          </a:ln>
        </p:spPr>
        <p:txBody>
          <a:bodyPr/>
          <a:lstStyle/>
          <a:p>
            <a:pPr algn="ctr" eaLnBrk="0" hangingPunct="0"/>
            <a:r>
              <a:rPr lang="es-CL" sz="1800" b="1"/>
              <a:t>MANDO DE MANIOBRA</a:t>
            </a:r>
            <a:endParaRPr lang="es-ES" sz="1800" b="1"/>
          </a:p>
        </p:txBody>
      </p:sp>
      <p:sp>
        <p:nvSpPr>
          <p:cNvPr id="36868" name="Rectangle 5"/>
          <p:cNvSpPr>
            <a:spLocks noChangeArrowheads="1"/>
          </p:cNvSpPr>
          <p:nvPr/>
        </p:nvSpPr>
        <p:spPr bwMode="auto">
          <a:xfrm>
            <a:off x="652463" y="1484313"/>
            <a:ext cx="8229600" cy="561975"/>
          </a:xfrm>
          <a:prstGeom prst="rect">
            <a:avLst/>
          </a:prstGeom>
          <a:noFill/>
          <a:ln w="9525">
            <a:noFill/>
            <a:miter lim="800000"/>
            <a:headEnd/>
            <a:tailEnd/>
          </a:ln>
        </p:spPr>
        <p:txBody>
          <a:bodyPr/>
          <a:lstStyle/>
          <a:p>
            <a:pPr eaLnBrk="0" hangingPunct="0"/>
            <a:r>
              <a:rPr lang="es-CL" sz="1800" b="1"/>
              <a:t>PALANCAS PARA EL DESPLAZAMIENTO :</a:t>
            </a:r>
            <a:endParaRPr lang="es-ES" sz="1800" b="1"/>
          </a:p>
        </p:txBody>
      </p:sp>
      <p:pic>
        <p:nvPicPr>
          <p:cNvPr id="36869" name="Picture 6" descr="ROC-L8 027"/>
          <p:cNvPicPr>
            <a:picLocks noChangeAspect="1" noChangeArrowheads="1"/>
          </p:cNvPicPr>
          <p:nvPr/>
        </p:nvPicPr>
        <p:blipFill>
          <a:blip r:embed="rId2" cstate="print"/>
          <a:srcRect/>
          <a:stretch>
            <a:fillRect/>
          </a:stretch>
        </p:blipFill>
        <p:spPr bwMode="auto">
          <a:xfrm>
            <a:off x="1403350" y="1784350"/>
            <a:ext cx="6335713" cy="4751388"/>
          </a:xfrm>
          <a:prstGeom prst="rect">
            <a:avLst/>
          </a:prstGeom>
          <a:noFill/>
          <a:ln w="9525">
            <a:noFill/>
            <a:miter lim="800000"/>
            <a:headEnd/>
            <a:tailEnd/>
          </a:ln>
        </p:spPr>
      </p:pic>
      <p:sp>
        <p:nvSpPr>
          <p:cNvPr id="36870" name="Line 8"/>
          <p:cNvSpPr>
            <a:spLocks noChangeShapeType="1"/>
          </p:cNvSpPr>
          <p:nvPr/>
        </p:nvSpPr>
        <p:spPr bwMode="auto">
          <a:xfrm>
            <a:off x="2555875" y="1773238"/>
            <a:ext cx="1152525" cy="2592387"/>
          </a:xfrm>
          <a:prstGeom prst="line">
            <a:avLst/>
          </a:prstGeom>
          <a:noFill/>
          <a:ln w="57150">
            <a:solidFill>
              <a:srgbClr val="FF0000"/>
            </a:solidFill>
            <a:round/>
            <a:headEnd/>
            <a:tailEnd type="triangle" w="med" len="med"/>
          </a:ln>
        </p:spPr>
        <p:txBody>
          <a:bodyPr/>
          <a:lstStyle/>
          <a:p>
            <a:endParaRPr lang="es-CL"/>
          </a:p>
        </p:txBody>
      </p:sp>
      <p:sp>
        <p:nvSpPr>
          <p:cNvPr id="36871" name="Line 9"/>
          <p:cNvSpPr>
            <a:spLocks noChangeShapeType="1"/>
          </p:cNvSpPr>
          <p:nvPr/>
        </p:nvSpPr>
        <p:spPr bwMode="auto">
          <a:xfrm>
            <a:off x="2484438" y="1773238"/>
            <a:ext cx="1223962" cy="3527425"/>
          </a:xfrm>
          <a:prstGeom prst="line">
            <a:avLst/>
          </a:prstGeom>
          <a:noFill/>
          <a:ln w="57150">
            <a:solidFill>
              <a:srgbClr val="FF0000"/>
            </a:solidFill>
            <a:round/>
            <a:headEnd/>
            <a:tailEnd type="triangle" w="med" len="med"/>
          </a:ln>
        </p:spPr>
        <p:txBody>
          <a:bodyPr/>
          <a:lstStyle/>
          <a:p>
            <a:endParaRPr lang="es-CL"/>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37891" name="Rectangle 4"/>
          <p:cNvSpPr>
            <a:spLocks noChangeArrowheads="1"/>
          </p:cNvSpPr>
          <p:nvPr/>
        </p:nvSpPr>
        <p:spPr bwMode="auto">
          <a:xfrm>
            <a:off x="434975" y="908050"/>
            <a:ext cx="8229600" cy="561975"/>
          </a:xfrm>
          <a:prstGeom prst="rect">
            <a:avLst/>
          </a:prstGeom>
          <a:noFill/>
          <a:ln w="9525">
            <a:noFill/>
            <a:miter lim="800000"/>
            <a:headEnd/>
            <a:tailEnd/>
          </a:ln>
        </p:spPr>
        <p:txBody>
          <a:bodyPr/>
          <a:lstStyle/>
          <a:p>
            <a:pPr algn="ctr" eaLnBrk="0" hangingPunct="0"/>
            <a:r>
              <a:rPr lang="es-CL" sz="1800" b="1"/>
              <a:t>MANIOBRAS</a:t>
            </a:r>
            <a:endParaRPr lang="es-ES" sz="1800" b="1"/>
          </a:p>
        </p:txBody>
      </p:sp>
      <p:sp>
        <p:nvSpPr>
          <p:cNvPr id="37892" name="Rectangle 5"/>
          <p:cNvSpPr>
            <a:spLocks noChangeArrowheads="1"/>
          </p:cNvSpPr>
          <p:nvPr/>
        </p:nvSpPr>
        <p:spPr bwMode="auto">
          <a:xfrm>
            <a:off x="652463" y="1581141"/>
            <a:ext cx="8229600" cy="561975"/>
          </a:xfrm>
          <a:prstGeom prst="rect">
            <a:avLst/>
          </a:prstGeom>
          <a:noFill/>
          <a:ln w="9525">
            <a:noFill/>
            <a:miter lim="800000"/>
            <a:headEnd/>
            <a:tailEnd/>
          </a:ln>
        </p:spPr>
        <p:txBody>
          <a:bodyPr/>
          <a:lstStyle/>
          <a:p>
            <a:pPr eaLnBrk="0" hangingPunct="0"/>
            <a:r>
              <a:rPr lang="es-CL" sz="1800" b="1" dirty="0"/>
              <a:t>DESPLAZAMIENTO :</a:t>
            </a:r>
            <a:endParaRPr lang="es-ES" sz="1800" b="1" dirty="0"/>
          </a:p>
        </p:txBody>
      </p:sp>
      <p:pic>
        <p:nvPicPr>
          <p:cNvPr id="37893" name="Picture 6"/>
          <p:cNvPicPr>
            <a:picLocks noChangeAspect="1" noChangeArrowheads="1"/>
          </p:cNvPicPr>
          <p:nvPr/>
        </p:nvPicPr>
        <p:blipFill>
          <a:blip r:embed="rId2" cstate="print"/>
          <a:srcRect/>
          <a:stretch>
            <a:fillRect/>
          </a:stretch>
        </p:blipFill>
        <p:spPr bwMode="auto">
          <a:xfrm>
            <a:off x="755650" y="1916113"/>
            <a:ext cx="8064500" cy="4568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38915" name="Rectangle 4"/>
          <p:cNvSpPr>
            <a:spLocks noChangeArrowheads="1"/>
          </p:cNvSpPr>
          <p:nvPr/>
        </p:nvSpPr>
        <p:spPr bwMode="auto">
          <a:xfrm>
            <a:off x="434975" y="908050"/>
            <a:ext cx="8229600" cy="561975"/>
          </a:xfrm>
          <a:prstGeom prst="rect">
            <a:avLst/>
          </a:prstGeom>
          <a:noFill/>
          <a:ln w="9525">
            <a:noFill/>
            <a:miter lim="800000"/>
            <a:headEnd/>
            <a:tailEnd/>
          </a:ln>
        </p:spPr>
        <p:txBody>
          <a:bodyPr/>
          <a:lstStyle/>
          <a:p>
            <a:pPr algn="ctr" eaLnBrk="0" hangingPunct="0"/>
            <a:r>
              <a:rPr lang="es-CL" sz="1800" b="1"/>
              <a:t>MANDO DE MANIOBRA</a:t>
            </a:r>
            <a:endParaRPr lang="es-ES" sz="1800" b="1"/>
          </a:p>
        </p:txBody>
      </p:sp>
      <p:sp>
        <p:nvSpPr>
          <p:cNvPr id="38916" name="Rectangle 5"/>
          <p:cNvSpPr>
            <a:spLocks noChangeArrowheads="1"/>
          </p:cNvSpPr>
          <p:nvPr/>
        </p:nvSpPr>
        <p:spPr bwMode="auto">
          <a:xfrm>
            <a:off x="652463" y="1571612"/>
            <a:ext cx="8229600" cy="561975"/>
          </a:xfrm>
          <a:prstGeom prst="rect">
            <a:avLst/>
          </a:prstGeom>
          <a:noFill/>
          <a:ln w="9525">
            <a:noFill/>
            <a:miter lim="800000"/>
            <a:headEnd/>
            <a:tailEnd/>
          </a:ln>
        </p:spPr>
        <p:txBody>
          <a:bodyPr/>
          <a:lstStyle/>
          <a:p>
            <a:pPr eaLnBrk="0" hangingPunct="0"/>
            <a:r>
              <a:rPr lang="es-CL" sz="1800" b="1" dirty="0"/>
              <a:t>EXTINTOR DE INCENDIO :</a:t>
            </a:r>
            <a:endParaRPr lang="es-ES" sz="1800" b="1" dirty="0"/>
          </a:p>
        </p:txBody>
      </p:sp>
      <p:pic>
        <p:nvPicPr>
          <p:cNvPr id="38917" name="Picture 6"/>
          <p:cNvPicPr>
            <a:picLocks noChangeAspect="1" noChangeArrowheads="1"/>
          </p:cNvPicPr>
          <p:nvPr/>
        </p:nvPicPr>
        <p:blipFill>
          <a:blip r:embed="rId2" cstate="print"/>
          <a:srcRect/>
          <a:stretch>
            <a:fillRect/>
          </a:stretch>
        </p:blipFill>
        <p:spPr bwMode="auto">
          <a:xfrm>
            <a:off x="1277938" y="1916113"/>
            <a:ext cx="6534150" cy="4640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pitchFamily="34" charset="0"/>
              <a:buChar char="•"/>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r>
              <a:rPr lang="es-ES_tradnl" sz="1900" b="1">
                <a:solidFill>
                  <a:srgbClr val="000099"/>
                </a:solidFill>
                <a:latin typeface="Arial" pitchFamily="34" charset="0"/>
              </a:rPr>
              <a:t>      </a:t>
            </a: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p:txBody>
      </p:sp>
      <p:sp>
        <p:nvSpPr>
          <p:cNvPr id="7" name="6 Rectángulo"/>
          <p:cNvSpPr/>
          <p:nvPr/>
        </p:nvSpPr>
        <p:spPr>
          <a:xfrm>
            <a:off x="214314" y="363660"/>
            <a:ext cx="4572000" cy="707886"/>
          </a:xfrm>
          <a:prstGeom prst="rect">
            <a:avLst/>
          </a:prstGeom>
        </p:spPr>
        <p:txBody>
          <a:bodyPr>
            <a:spAutoFit/>
          </a:bodyPr>
          <a:lstStyle/>
          <a:p>
            <a:pPr>
              <a:defRPr/>
            </a:pPr>
            <a:r>
              <a:rPr lang="es-ES_tradnl" sz="2000" b="1" dirty="0" smtClean="0">
                <a:solidFill>
                  <a:srgbClr val="000099"/>
                </a:solidFill>
                <a:effectLst>
                  <a:outerShdw blurRad="38100" dist="38100" dir="2700000" algn="tl">
                    <a:srgbClr val="000000"/>
                  </a:outerShdw>
                </a:effectLst>
                <a:latin typeface="Arial Black" pitchFamily="34" charset="0"/>
              </a:rPr>
              <a:t>PROCESOS DE OPERACIÓN Y MANTENIMIENTO</a:t>
            </a:r>
            <a:endParaRPr lang="es-CL" sz="2000" dirty="0"/>
          </a:p>
        </p:txBody>
      </p:sp>
      <p:sp>
        <p:nvSpPr>
          <p:cNvPr id="47108" name="5 Rectángulo"/>
          <p:cNvSpPr>
            <a:spLocks noChangeArrowheads="1"/>
          </p:cNvSpPr>
          <p:nvPr/>
        </p:nvSpPr>
        <p:spPr bwMode="auto">
          <a:xfrm>
            <a:off x="105667" y="1868631"/>
            <a:ext cx="8786813" cy="1200329"/>
          </a:xfrm>
          <a:prstGeom prst="rect">
            <a:avLst/>
          </a:prstGeom>
          <a:noFill/>
          <a:ln w="9525">
            <a:noFill/>
            <a:miter lim="800000"/>
            <a:headEnd/>
            <a:tailEnd/>
          </a:ln>
        </p:spPr>
        <p:txBody>
          <a:bodyPr wrap="square">
            <a:spAutoFit/>
          </a:bodyPr>
          <a:lstStyle/>
          <a:p>
            <a:pPr algn="just"/>
            <a:r>
              <a:rPr lang="es-CL" dirty="0"/>
              <a:t>Cabe indicar, además, que frecuentemente muchas operaciones mineras empiezan como tajo abierto y, cuando llegan a un punto en que el costo de extraer el mineral no cubre el costo de extracción de las rocas aledañas empiezan a utilizar métodos de minería </a:t>
            </a:r>
            <a:r>
              <a:rPr lang="es-CL" dirty="0" smtClean="0"/>
              <a:t>subterránea. </a:t>
            </a:r>
            <a:endParaRPr lang="es-CL" dirty="0"/>
          </a:p>
        </p:txBody>
      </p:sp>
      <p:sp>
        <p:nvSpPr>
          <p:cNvPr id="47109" name="7 Rectángulo"/>
          <p:cNvSpPr>
            <a:spLocks noChangeArrowheads="1"/>
          </p:cNvSpPr>
          <p:nvPr/>
        </p:nvSpPr>
        <p:spPr bwMode="auto">
          <a:xfrm>
            <a:off x="105667" y="4365104"/>
            <a:ext cx="8786813" cy="1200329"/>
          </a:xfrm>
          <a:prstGeom prst="rect">
            <a:avLst/>
          </a:prstGeom>
          <a:noFill/>
          <a:ln w="9525">
            <a:noFill/>
            <a:miter lim="800000"/>
            <a:headEnd/>
            <a:tailEnd/>
          </a:ln>
        </p:spPr>
        <p:txBody>
          <a:bodyPr wrap="square">
            <a:spAutoFit/>
          </a:bodyPr>
          <a:lstStyle/>
          <a:p>
            <a:pPr algn="just"/>
            <a:r>
              <a:rPr lang="es-CL" dirty="0"/>
              <a:t>Antes de iniciar la </a:t>
            </a:r>
            <a:r>
              <a:rPr lang="es-CL" b="1" dirty="0" smtClean="0"/>
              <a:t>perforación </a:t>
            </a:r>
            <a:r>
              <a:rPr lang="es-CL" dirty="0" smtClean="0"/>
              <a:t>(que es el primer proceso)</a:t>
            </a:r>
            <a:r>
              <a:rPr lang="es-CL" b="1" dirty="0" smtClean="0"/>
              <a:t>,</a:t>
            </a:r>
            <a:r>
              <a:rPr lang="es-CL" dirty="0" smtClean="0"/>
              <a:t> </a:t>
            </a:r>
            <a:r>
              <a:rPr lang="es-CL" dirty="0"/>
              <a:t>es importante tomar en cuenta un elemento fundamental en su planificación: el </a:t>
            </a:r>
            <a:r>
              <a:rPr lang="es-CL" b="1" dirty="0"/>
              <a:t>ángulo del </a:t>
            </a:r>
            <a:r>
              <a:rPr lang="es-CL" b="1" dirty="0" smtClean="0"/>
              <a:t>talud</a:t>
            </a:r>
            <a:r>
              <a:rPr lang="es-CL" dirty="0" smtClean="0"/>
              <a:t>, </a:t>
            </a:r>
            <a:r>
              <a:rPr lang="es-CL" dirty="0"/>
              <a:t>el cual determinará tanto </a:t>
            </a:r>
            <a:r>
              <a:rPr lang="es-CL" b="1" dirty="0"/>
              <a:t>la seguridad</a:t>
            </a:r>
            <a:r>
              <a:rPr lang="es-CL" dirty="0"/>
              <a:t> como l</a:t>
            </a:r>
            <a:r>
              <a:rPr lang="es-CL" b="1" dirty="0"/>
              <a:t>a rentabilidad</a:t>
            </a:r>
            <a:r>
              <a:rPr lang="es-CL" dirty="0"/>
              <a:t> de la mina. </a:t>
            </a:r>
          </a:p>
        </p:txBody>
      </p:sp>
      <p:sp>
        <p:nvSpPr>
          <p:cNvPr id="8" name="7 Rectángulo"/>
          <p:cNvSpPr>
            <a:spLocks noChangeArrowheads="1"/>
          </p:cNvSpPr>
          <p:nvPr/>
        </p:nvSpPr>
        <p:spPr bwMode="auto">
          <a:xfrm>
            <a:off x="0" y="3615109"/>
            <a:ext cx="6286500" cy="461963"/>
          </a:xfrm>
          <a:prstGeom prst="rect">
            <a:avLst/>
          </a:prstGeom>
          <a:noFill/>
          <a:ln w="9525">
            <a:noFill/>
            <a:miter lim="800000"/>
            <a:headEnd/>
            <a:tailEnd/>
          </a:ln>
        </p:spPr>
        <p:txBody>
          <a:bodyPr>
            <a:spAutoFit/>
          </a:bodyPr>
          <a:lstStyle/>
          <a:p>
            <a:r>
              <a:rPr lang="es-CL" b="1" dirty="0"/>
              <a:t>¿Cómo se explota una mina de tajo abierto?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p:bldP spid="47109"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39939" name="Rectangle 4"/>
          <p:cNvSpPr>
            <a:spLocks noChangeArrowheads="1"/>
          </p:cNvSpPr>
          <p:nvPr/>
        </p:nvSpPr>
        <p:spPr bwMode="auto">
          <a:xfrm>
            <a:off x="434975" y="908050"/>
            <a:ext cx="8229600" cy="561975"/>
          </a:xfrm>
          <a:prstGeom prst="rect">
            <a:avLst/>
          </a:prstGeom>
          <a:noFill/>
          <a:ln w="9525">
            <a:noFill/>
            <a:miter lim="800000"/>
            <a:headEnd/>
            <a:tailEnd/>
          </a:ln>
        </p:spPr>
        <p:txBody>
          <a:bodyPr/>
          <a:lstStyle/>
          <a:p>
            <a:pPr algn="ctr" eaLnBrk="0" hangingPunct="0"/>
            <a:r>
              <a:rPr lang="es-CL" sz="1800" b="1"/>
              <a:t>OPCIONALES</a:t>
            </a:r>
            <a:endParaRPr lang="es-ES" sz="1800" b="1"/>
          </a:p>
        </p:txBody>
      </p:sp>
      <p:sp>
        <p:nvSpPr>
          <p:cNvPr id="39940" name="Rectangle 5"/>
          <p:cNvSpPr>
            <a:spLocks noChangeArrowheads="1"/>
          </p:cNvSpPr>
          <p:nvPr/>
        </p:nvSpPr>
        <p:spPr bwMode="auto">
          <a:xfrm>
            <a:off x="652463" y="1484313"/>
            <a:ext cx="8229600" cy="561975"/>
          </a:xfrm>
          <a:prstGeom prst="rect">
            <a:avLst/>
          </a:prstGeom>
          <a:noFill/>
          <a:ln w="9525">
            <a:noFill/>
            <a:miter lim="800000"/>
            <a:headEnd/>
            <a:tailEnd/>
          </a:ln>
        </p:spPr>
        <p:txBody>
          <a:bodyPr/>
          <a:lstStyle/>
          <a:p>
            <a:pPr eaLnBrk="0" hangingPunct="0"/>
            <a:r>
              <a:rPr lang="es-CL" sz="1800" b="1"/>
              <a:t>SISTEMA LUBRICACIÓN CENTRAL :</a:t>
            </a:r>
            <a:endParaRPr lang="es-ES" sz="1800" b="1"/>
          </a:p>
        </p:txBody>
      </p:sp>
      <p:pic>
        <p:nvPicPr>
          <p:cNvPr id="39941" name="Picture 6" descr="ROC-L8 011"/>
          <p:cNvPicPr>
            <a:picLocks noChangeAspect="1" noChangeArrowheads="1"/>
          </p:cNvPicPr>
          <p:nvPr/>
        </p:nvPicPr>
        <p:blipFill>
          <a:blip r:embed="rId2" cstate="print"/>
          <a:srcRect r="19409" b="14211"/>
          <a:stretch>
            <a:fillRect/>
          </a:stretch>
        </p:blipFill>
        <p:spPr bwMode="auto">
          <a:xfrm>
            <a:off x="1692275" y="1844675"/>
            <a:ext cx="5759450" cy="4587875"/>
          </a:xfrm>
          <a:prstGeom prst="rect">
            <a:avLst/>
          </a:prstGeom>
          <a:noFill/>
          <a:ln w="9525">
            <a:noFill/>
            <a:miter lim="800000"/>
            <a:headEnd/>
            <a:tailEnd/>
          </a:ln>
        </p:spPr>
      </p:pic>
      <p:sp>
        <p:nvSpPr>
          <p:cNvPr id="39942" name="Line 7"/>
          <p:cNvSpPr>
            <a:spLocks noChangeShapeType="1"/>
          </p:cNvSpPr>
          <p:nvPr/>
        </p:nvSpPr>
        <p:spPr bwMode="auto">
          <a:xfrm>
            <a:off x="3635375" y="1773238"/>
            <a:ext cx="792163" cy="2087562"/>
          </a:xfrm>
          <a:prstGeom prst="line">
            <a:avLst/>
          </a:prstGeom>
          <a:noFill/>
          <a:ln w="57150">
            <a:solidFill>
              <a:srgbClr val="FF0000"/>
            </a:solidFill>
            <a:round/>
            <a:headEnd/>
            <a:tailEnd type="triangle" w="med" len="med"/>
          </a:ln>
        </p:spPr>
        <p:txBody>
          <a:bodyPr/>
          <a:lstStyle/>
          <a:p>
            <a:endParaRPr lang="es-CL"/>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40963" name="Rectangle 4"/>
          <p:cNvSpPr>
            <a:spLocks noChangeArrowheads="1"/>
          </p:cNvSpPr>
          <p:nvPr/>
        </p:nvSpPr>
        <p:spPr bwMode="auto">
          <a:xfrm>
            <a:off x="434975" y="908050"/>
            <a:ext cx="8229600" cy="561975"/>
          </a:xfrm>
          <a:prstGeom prst="rect">
            <a:avLst/>
          </a:prstGeom>
          <a:noFill/>
          <a:ln w="9525">
            <a:noFill/>
            <a:miter lim="800000"/>
            <a:headEnd/>
            <a:tailEnd/>
          </a:ln>
        </p:spPr>
        <p:txBody>
          <a:bodyPr/>
          <a:lstStyle/>
          <a:p>
            <a:pPr algn="ctr" eaLnBrk="0" hangingPunct="0"/>
            <a:r>
              <a:rPr lang="es-CL" sz="1800" b="1"/>
              <a:t>OPCIONALES</a:t>
            </a:r>
            <a:endParaRPr lang="es-ES" sz="1800" b="1"/>
          </a:p>
        </p:txBody>
      </p:sp>
      <p:sp>
        <p:nvSpPr>
          <p:cNvPr id="40964" name="Rectangle 5"/>
          <p:cNvSpPr>
            <a:spLocks noChangeArrowheads="1"/>
          </p:cNvSpPr>
          <p:nvPr/>
        </p:nvSpPr>
        <p:spPr bwMode="auto">
          <a:xfrm>
            <a:off x="652463" y="1484313"/>
            <a:ext cx="8229600" cy="561975"/>
          </a:xfrm>
          <a:prstGeom prst="rect">
            <a:avLst/>
          </a:prstGeom>
          <a:noFill/>
          <a:ln w="9525">
            <a:noFill/>
            <a:miter lim="800000"/>
            <a:headEnd/>
            <a:tailEnd/>
          </a:ln>
        </p:spPr>
        <p:txBody>
          <a:bodyPr/>
          <a:lstStyle/>
          <a:p>
            <a:pPr eaLnBrk="0" hangingPunct="0"/>
            <a:r>
              <a:rPr lang="es-CL" sz="1800" b="1"/>
              <a:t>SISTEMA LUBRICACIÓN HILOS DE BARRAS :</a:t>
            </a:r>
            <a:endParaRPr lang="es-ES" sz="1800" b="1"/>
          </a:p>
        </p:txBody>
      </p:sp>
      <p:pic>
        <p:nvPicPr>
          <p:cNvPr id="40965" name="Picture 6" descr="ROC-L8 011"/>
          <p:cNvPicPr>
            <a:picLocks noChangeAspect="1" noChangeArrowheads="1"/>
          </p:cNvPicPr>
          <p:nvPr/>
        </p:nvPicPr>
        <p:blipFill>
          <a:blip r:embed="rId2" cstate="print"/>
          <a:srcRect r="19409" b="14211"/>
          <a:stretch>
            <a:fillRect/>
          </a:stretch>
        </p:blipFill>
        <p:spPr bwMode="auto">
          <a:xfrm>
            <a:off x="1692275" y="1844675"/>
            <a:ext cx="5759450" cy="4587875"/>
          </a:xfrm>
          <a:prstGeom prst="rect">
            <a:avLst/>
          </a:prstGeom>
          <a:noFill/>
          <a:ln w="9525">
            <a:noFill/>
            <a:miter lim="800000"/>
            <a:headEnd/>
            <a:tailEnd/>
          </a:ln>
        </p:spPr>
      </p:pic>
      <p:sp>
        <p:nvSpPr>
          <p:cNvPr id="40966" name="Line 7"/>
          <p:cNvSpPr>
            <a:spLocks noChangeShapeType="1"/>
          </p:cNvSpPr>
          <p:nvPr/>
        </p:nvSpPr>
        <p:spPr bwMode="auto">
          <a:xfrm>
            <a:off x="3635375" y="1773238"/>
            <a:ext cx="1873250" cy="2519362"/>
          </a:xfrm>
          <a:prstGeom prst="line">
            <a:avLst/>
          </a:prstGeom>
          <a:noFill/>
          <a:ln w="57150">
            <a:solidFill>
              <a:srgbClr val="FF0000"/>
            </a:solidFill>
            <a:round/>
            <a:headEnd/>
            <a:tailEnd type="triangle" w="med" len="med"/>
          </a:ln>
        </p:spPr>
        <p:txBody>
          <a:bodyPr/>
          <a:lstStyle/>
          <a:p>
            <a:endParaRPr lang="es-CL"/>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41987" name="Rectangle 4"/>
          <p:cNvSpPr>
            <a:spLocks noChangeArrowheads="1"/>
          </p:cNvSpPr>
          <p:nvPr/>
        </p:nvSpPr>
        <p:spPr bwMode="auto">
          <a:xfrm>
            <a:off x="434975" y="908050"/>
            <a:ext cx="8229600" cy="561975"/>
          </a:xfrm>
          <a:prstGeom prst="rect">
            <a:avLst/>
          </a:prstGeom>
          <a:noFill/>
          <a:ln w="9525">
            <a:noFill/>
            <a:miter lim="800000"/>
            <a:headEnd/>
            <a:tailEnd/>
          </a:ln>
        </p:spPr>
        <p:txBody>
          <a:bodyPr/>
          <a:lstStyle/>
          <a:p>
            <a:pPr algn="ctr" eaLnBrk="0" hangingPunct="0"/>
            <a:r>
              <a:rPr lang="es-CL" sz="1800" b="1"/>
              <a:t>OPCIONALES</a:t>
            </a:r>
            <a:endParaRPr lang="es-ES" sz="1800" b="1"/>
          </a:p>
        </p:txBody>
      </p:sp>
      <p:sp>
        <p:nvSpPr>
          <p:cNvPr id="41988" name="Rectangle 5"/>
          <p:cNvSpPr>
            <a:spLocks noChangeArrowheads="1"/>
          </p:cNvSpPr>
          <p:nvPr/>
        </p:nvSpPr>
        <p:spPr bwMode="auto">
          <a:xfrm>
            <a:off x="652463" y="1484313"/>
            <a:ext cx="8229600" cy="561975"/>
          </a:xfrm>
          <a:prstGeom prst="rect">
            <a:avLst/>
          </a:prstGeom>
          <a:noFill/>
          <a:ln w="9525">
            <a:noFill/>
            <a:miter lim="800000"/>
            <a:headEnd/>
            <a:tailEnd/>
          </a:ln>
        </p:spPr>
        <p:txBody>
          <a:bodyPr/>
          <a:lstStyle/>
          <a:p>
            <a:pPr eaLnBrk="0" hangingPunct="0"/>
            <a:r>
              <a:rPr lang="es-CL" sz="1800" b="1"/>
              <a:t>SISTEMA DE NEBLINA DE AGUA :</a:t>
            </a:r>
            <a:endParaRPr lang="es-ES" sz="1800" b="1"/>
          </a:p>
        </p:txBody>
      </p:sp>
      <p:pic>
        <p:nvPicPr>
          <p:cNvPr id="41989" name="Picture 6" descr="ROC-L8 007"/>
          <p:cNvPicPr>
            <a:picLocks noChangeAspect="1" noChangeArrowheads="1"/>
          </p:cNvPicPr>
          <p:nvPr/>
        </p:nvPicPr>
        <p:blipFill>
          <a:blip r:embed="rId2" cstate="print"/>
          <a:srcRect/>
          <a:stretch>
            <a:fillRect/>
          </a:stretch>
        </p:blipFill>
        <p:spPr bwMode="auto">
          <a:xfrm>
            <a:off x="1787525" y="1916113"/>
            <a:ext cx="5784850" cy="4749800"/>
          </a:xfrm>
          <a:prstGeom prst="rect">
            <a:avLst/>
          </a:prstGeom>
          <a:noFill/>
          <a:ln w="9525">
            <a:noFill/>
            <a:miter lim="800000"/>
            <a:headEnd/>
            <a:tailEnd/>
          </a:ln>
        </p:spPr>
      </p:pic>
      <p:sp>
        <p:nvSpPr>
          <p:cNvPr id="41990" name="Line 8"/>
          <p:cNvSpPr>
            <a:spLocks noChangeShapeType="1"/>
          </p:cNvSpPr>
          <p:nvPr/>
        </p:nvSpPr>
        <p:spPr bwMode="auto">
          <a:xfrm>
            <a:off x="2700338" y="1773238"/>
            <a:ext cx="1657350" cy="941387"/>
          </a:xfrm>
          <a:prstGeom prst="line">
            <a:avLst/>
          </a:prstGeom>
          <a:noFill/>
          <a:ln w="57150">
            <a:solidFill>
              <a:srgbClr val="FF0000"/>
            </a:solidFill>
            <a:round/>
            <a:headEnd/>
            <a:tailEnd type="triangle" w="med" len="med"/>
          </a:ln>
        </p:spPr>
        <p:txBody>
          <a:bodyPr/>
          <a:lstStyle/>
          <a:p>
            <a:endParaRPr lang="es-CL"/>
          </a:p>
        </p:txBody>
      </p:sp>
      <p:sp>
        <p:nvSpPr>
          <p:cNvPr id="41991" name="Line 9"/>
          <p:cNvSpPr>
            <a:spLocks noChangeShapeType="1"/>
          </p:cNvSpPr>
          <p:nvPr/>
        </p:nvSpPr>
        <p:spPr bwMode="auto">
          <a:xfrm>
            <a:off x="2700338" y="1773238"/>
            <a:ext cx="1871662" cy="2941637"/>
          </a:xfrm>
          <a:prstGeom prst="line">
            <a:avLst/>
          </a:prstGeom>
          <a:noFill/>
          <a:ln w="57150">
            <a:solidFill>
              <a:srgbClr val="FF0000"/>
            </a:solidFill>
            <a:round/>
            <a:headEnd/>
            <a:tailEnd type="triangle" w="med" len="med"/>
          </a:ln>
        </p:spPr>
        <p:txBody>
          <a:bodyPr/>
          <a:lstStyle/>
          <a:p>
            <a:endParaRPr lang="es-CL"/>
          </a:p>
        </p:txBody>
      </p:sp>
      <p:sp>
        <p:nvSpPr>
          <p:cNvPr id="8" name="AutoShape 8">
            <a:hlinkClick r:id="rId3" action="ppaction://hlinkfile"/>
          </p:cNvPr>
          <p:cNvSpPr>
            <a:spLocks noChangeArrowheads="1"/>
          </p:cNvSpPr>
          <p:nvPr/>
        </p:nvSpPr>
        <p:spPr bwMode="auto">
          <a:xfrm>
            <a:off x="4211638" y="5589588"/>
            <a:ext cx="720725" cy="792162"/>
          </a:xfrm>
          <a:prstGeom prst="sun">
            <a:avLst>
              <a:gd name="adj" fmla="val 25000"/>
            </a:avLst>
          </a:prstGeom>
          <a:solidFill>
            <a:schemeClr val="accent1"/>
          </a:solidFill>
          <a:ln w="9525">
            <a:solidFill>
              <a:schemeClr val="tx1"/>
            </a:solidFill>
            <a:miter lim="800000"/>
            <a:headEnd/>
            <a:tailEnd/>
          </a:ln>
        </p:spPr>
        <p:txBody>
          <a:bodyPr wrap="none" anchor="ctr"/>
          <a:lstStyle/>
          <a:p>
            <a:endParaRPr lang="es-C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from="(-#ppt_w/2)" to="(#ppt_x)" calcmode="lin" valueType="num">
                                      <p:cBhvr>
                                        <p:cTn id="7" dur="600" fill="hold">
                                          <p:stCondLst>
                                            <p:cond delay="0"/>
                                          </p:stCondLst>
                                        </p:cTn>
                                        <p:tgtEl>
                                          <p:spTgt spid="8"/>
                                        </p:tgtEl>
                                        <p:attrNameLst>
                                          <p:attrName>ppt_x</p:attrName>
                                        </p:attrNameLst>
                                      </p:cBhvr>
                                    </p:anim>
                                    <p:anim from="0" to="-1.0" calcmode="lin" valueType="num">
                                      <p:cBhvr>
                                        <p:cTn id="8" dur="200" decel="50000" autoRev="1" fill="hold">
                                          <p:stCondLst>
                                            <p:cond delay="600"/>
                                          </p:stCondLst>
                                        </p:cTn>
                                        <p:tgtEl>
                                          <p:spTgt spid="8"/>
                                        </p:tgtEl>
                                        <p:attrNameLst>
                                          <p:attrName>xshear</p:attrName>
                                        </p:attrNameLst>
                                      </p:cBhvr>
                                    </p:anim>
                                    <p:animScale>
                                      <p:cBhvr>
                                        <p:cTn id="9" dur="200" decel="100000" autoRev="1" fill="hold">
                                          <p:stCondLst>
                                            <p:cond delay="600"/>
                                          </p:stCondLst>
                                        </p:cTn>
                                        <p:tgtEl>
                                          <p:spTgt spid="8"/>
                                        </p:tgtEl>
                                      </p:cBhvr>
                                      <p:from x="100000" y="100000"/>
                                      <p:to x="80000" y="100000"/>
                                    </p:animScale>
                                    <p:anim by="(#ppt_h/3+#ppt_w*0.1)" calcmode="lin" valueType="num">
                                      <p:cBhvr additive="sum">
                                        <p:cTn id="10" dur="200" decel="100000" autoRev="1" fill="hold">
                                          <p:stCondLst>
                                            <p:cond delay="6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43011" name="Rectangle 4"/>
          <p:cNvSpPr>
            <a:spLocks noChangeArrowheads="1"/>
          </p:cNvSpPr>
          <p:nvPr/>
        </p:nvSpPr>
        <p:spPr bwMode="auto">
          <a:xfrm>
            <a:off x="434975" y="908050"/>
            <a:ext cx="8229600" cy="561975"/>
          </a:xfrm>
          <a:prstGeom prst="rect">
            <a:avLst/>
          </a:prstGeom>
          <a:noFill/>
          <a:ln w="9525">
            <a:noFill/>
            <a:miter lim="800000"/>
            <a:headEnd/>
            <a:tailEnd/>
          </a:ln>
        </p:spPr>
        <p:txBody>
          <a:bodyPr/>
          <a:lstStyle/>
          <a:p>
            <a:pPr algn="ctr" eaLnBrk="0" hangingPunct="0"/>
            <a:r>
              <a:rPr lang="es-CL" sz="1800" b="1"/>
              <a:t>FUNCIONAMIENTO MARTILLO DE FONDO</a:t>
            </a:r>
            <a:endParaRPr lang="es-ES" sz="1800" b="1"/>
          </a:p>
        </p:txBody>
      </p:sp>
      <p:sp>
        <p:nvSpPr>
          <p:cNvPr id="43012" name="Rectangle 5"/>
          <p:cNvSpPr>
            <a:spLocks noChangeArrowheads="1"/>
          </p:cNvSpPr>
          <p:nvPr/>
        </p:nvSpPr>
        <p:spPr bwMode="auto">
          <a:xfrm>
            <a:off x="652463" y="1581141"/>
            <a:ext cx="8229600" cy="561975"/>
          </a:xfrm>
          <a:prstGeom prst="rect">
            <a:avLst/>
          </a:prstGeom>
          <a:noFill/>
          <a:ln w="9525">
            <a:noFill/>
            <a:miter lim="800000"/>
            <a:headEnd/>
            <a:tailEnd/>
          </a:ln>
        </p:spPr>
        <p:txBody>
          <a:bodyPr/>
          <a:lstStyle/>
          <a:p>
            <a:pPr eaLnBrk="0" hangingPunct="0"/>
            <a:r>
              <a:rPr lang="es-CL" sz="1800" b="1" dirty="0"/>
              <a:t>ASPECTOS GENERALES :</a:t>
            </a:r>
            <a:endParaRPr lang="es-ES" sz="1800" b="1" dirty="0"/>
          </a:p>
        </p:txBody>
      </p:sp>
      <p:pic>
        <p:nvPicPr>
          <p:cNvPr id="43013" name="Picture 6"/>
          <p:cNvPicPr>
            <a:picLocks noChangeAspect="1" noChangeArrowheads="1"/>
          </p:cNvPicPr>
          <p:nvPr/>
        </p:nvPicPr>
        <p:blipFill>
          <a:blip r:embed="rId2" cstate="print"/>
          <a:srcRect/>
          <a:stretch>
            <a:fillRect/>
          </a:stretch>
        </p:blipFill>
        <p:spPr bwMode="auto">
          <a:xfrm>
            <a:off x="3702050" y="1341438"/>
            <a:ext cx="2382838" cy="5183187"/>
          </a:xfrm>
          <a:prstGeom prst="rect">
            <a:avLst/>
          </a:prstGeom>
          <a:noFill/>
          <a:ln w="9525">
            <a:noFill/>
            <a:miter lim="800000"/>
            <a:headEnd/>
            <a:tailEnd/>
          </a:ln>
        </p:spPr>
      </p:pic>
      <p:sp>
        <p:nvSpPr>
          <p:cNvPr id="119815" name="AutoShape 7">
            <a:hlinkClick r:id="rId3" action="ppaction://hlinkfile"/>
          </p:cNvPr>
          <p:cNvSpPr>
            <a:spLocks noChangeArrowheads="1"/>
          </p:cNvSpPr>
          <p:nvPr/>
        </p:nvSpPr>
        <p:spPr bwMode="auto">
          <a:xfrm>
            <a:off x="2843213" y="5516563"/>
            <a:ext cx="720725" cy="792162"/>
          </a:xfrm>
          <a:prstGeom prst="sun">
            <a:avLst>
              <a:gd name="adj" fmla="val 25000"/>
            </a:avLst>
          </a:prstGeom>
          <a:solidFill>
            <a:schemeClr val="accent1"/>
          </a:solidFill>
          <a:ln w="9525">
            <a:solidFill>
              <a:schemeClr val="tx1"/>
            </a:solidFill>
            <a:miter lim="800000"/>
            <a:headEnd/>
            <a:tailEnd/>
          </a:ln>
        </p:spPr>
        <p:txBody>
          <a:bodyPr wrap="none" anchor="ctr"/>
          <a:lstStyle/>
          <a:p>
            <a:endParaRPr lang="es-C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19815"/>
                                        </p:tgtEl>
                                        <p:attrNameLst>
                                          <p:attrName>style.visibility</p:attrName>
                                        </p:attrNameLst>
                                      </p:cBhvr>
                                      <p:to>
                                        <p:strVal val="visible"/>
                                      </p:to>
                                    </p:set>
                                    <p:anim from="(-#ppt_w/2)" to="(#ppt_x)" calcmode="lin" valueType="num">
                                      <p:cBhvr>
                                        <p:cTn id="7" dur="600" fill="hold">
                                          <p:stCondLst>
                                            <p:cond delay="0"/>
                                          </p:stCondLst>
                                        </p:cTn>
                                        <p:tgtEl>
                                          <p:spTgt spid="119815"/>
                                        </p:tgtEl>
                                        <p:attrNameLst>
                                          <p:attrName>ppt_x</p:attrName>
                                        </p:attrNameLst>
                                      </p:cBhvr>
                                    </p:anim>
                                    <p:anim from="0" to="-1.0" calcmode="lin" valueType="num">
                                      <p:cBhvr>
                                        <p:cTn id="8" dur="200" decel="50000" autoRev="1" fill="hold">
                                          <p:stCondLst>
                                            <p:cond delay="600"/>
                                          </p:stCondLst>
                                        </p:cTn>
                                        <p:tgtEl>
                                          <p:spTgt spid="119815"/>
                                        </p:tgtEl>
                                        <p:attrNameLst>
                                          <p:attrName>xshear</p:attrName>
                                        </p:attrNameLst>
                                      </p:cBhvr>
                                    </p:anim>
                                    <p:animScale>
                                      <p:cBhvr>
                                        <p:cTn id="9" dur="200" decel="100000" autoRev="1" fill="hold">
                                          <p:stCondLst>
                                            <p:cond delay="600"/>
                                          </p:stCondLst>
                                        </p:cTn>
                                        <p:tgtEl>
                                          <p:spTgt spid="119815"/>
                                        </p:tgtEl>
                                      </p:cBhvr>
                                      <p:from x="100000" y="100000"/>
                                      <p:to x="80000" y="100000"/>
                                    </p:animScale>
                                    <p:anim by="(#ppt_h/3+#ppt_w*0.1)" calcmode="lin" valueType="num">
                                      <p:cBhvr additive="sum">
                                        <p:cTn id="10" dur="200" decel="100000" autoRev="1" fill="hold">
                                          <p:stCondLst>
                                            <p:cond delay="600"/>
                                          </p:stCondLst>
                                        </p:cTn>
                                        <p:tgtEl>
                                          <p:spTgt spid="11981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44035" name="Rectangle 4"/>
          <p:cNvSpPr>
            <a:spLocks noChangeArrowheads="1"/>
          </p:cNvSpPr>
          <p:nvPr/>
        </p:nvSpPr>
        <p:spPr bwMode="auto">
          <a:xfrm>
            <a:off x="434975" y="908050"/>
            <a:ext cx="8229600" cy="561975"/>
          </a:xfrm>
          <a:prstGeom prst="rect">
            <a:avLst/>
          </a:prstGeom>
          <a:noFill/>
          <a:ln w="9525">
            <a:noFill/>
            <a:miter lim="800000"/>
            <a:headEnd/>
            <a:tailEnd/>
          </a:ln>
        </p:spPr>
        <p:txBody>
          <a:bodyPr/>
          <a:lstStyle/>
          <a:p>
            <a:pPr algn="ctr" eaLnBrk="0" hangingPunct="0"/>
            <a:r>
              <a:rPr lang="es-CL" sz="1800" b="1"/>
              <a:t>FUNCIONAMIENTO MARTILLO DE FONDO</a:t>
            </a:r>
            <a:endParaRPr lang="es-ES" sz="1800" b="1"/>
          </a:p>
        </p:txBody>
      </p:sp>
      <p:sp>
        <p:nvSpPr>
          <p:cNvPr id="44036" name="Rectangle 5"/>
          <p:cNvSpPr>
            <a:spLocks noChangeArrowheads="1"/>
          </p:cNvSpPr>
          <p:nvPr/>
        </p:nvSpPr>
        <p:spPr bwMode="auto">
          <a:xfrm>
            <a:off x="652463" y="1509703"/>
            <a:ext cx="8229600" cy="561975"/>
          </a:xfrm>
          <a:prstGeom prst="rect">
            <a:avLst/>
          </a:prstGeom>
          <a:noFill/>
          <a:ln w="9525">
            <a:noFill/>
            <a:miter lim="800000"/>
            <a:headEnd/>
            <a:tailEnd/>
          </a:ln>
        </p:spPr>
        <p:txBody>
          <a:bodyPr/>
          <a:lstStyle/>
          <a:p>
            <a:pPr eaLnBrk="0" hangingPunct="0"/>
            <a:r>
              <a:rPr lang="es-CL" sz="1800" b="1" dirty="0"/>
              <a:t>PERFORACIÓN ; ROTACIÓN A LA DERECHA :</a:t>
            </a:r>
            <a:endParaRPr lang="es-ES" sz="1800" b="1" dirty="0"/>
          </a:p>
        </p:txBody>
      </p:sp>
      <p:pic>
        <p:nvPicPr>
          <p:cNvPr id="44037" name="Picture 6"/>
          <p:cNvPicPr>
            <a:picLocks noChangeAspect="1" noChangeArrowheads="1"/>
          </p:cNvPicPr>
          <p:nvPr/>
        </p:nvPicPr>
        <p:blipFill>
          <a:blip r:embed="rId2" cstate="print"/>
          <a:srcRect/>
          <a:stretch>
            <a:fillRect/>
          </a:stretch>
        </p:blipFill>
        <p:spPr bwMode="auto">
          <a:xfrm>
            <a:off x="2655888" y="1844675"/>
            <a:ext cx="3787775" cy="467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45059" name="Rectangle 4"/>
          <p:cNvSpPr>
            <a:spLocks noChangeArrowheads="1"/>
          </p:cNvSpPr>
          <p:nvPr/>
        </p:nvSpPr>
        <p:spPr bwMode="auto">
          <a:xfrm>
            <a:off x="434975" y="908050"/>
            <a:ext cx="8229600" cy="561975"/>
          </a:xfrm>
          <a:prstGeom prst="rect">
            <a:avLst/>
          </a:prstGeom>
          <a:noFill/>
          <a:ln w="9525">
            <a:noFill/>
            <a:miter lim="800000"/>
            <a:headEnd/>
            <a:tailEnd/>
          </a:ln>
        </p:spPr>
        <p:txBody>
          <a:bodyPr/>
          <a:lstStyle/>
          <a:p>
            <a:pPr algn="ctr" eaLnBrk="0" hangingPunct="0"/>
            <a:r>
              <a:rPr lang="es-CL" sz="1800" b="1"/>
              <a:t>FUNCIONAMIENTO MARTILLO DE FONDO</a:t>
            </a:r>
            <a:endParaRPr lang="es-ES" sz="1800" b="1"/>
          </a:p>
        </p:txBody>
      </p:sp>
      <p:sp>
        <p:nvSpPr>
          <p:cNvPr id="45060" name="Rectangle 5"/>
          <p:cNvSpPr>
            <a:spLocks noChangeArrowheads="1"/>
          </p:cNvSpPr>
          <p:nvPr/>
        </p:nvSpPr>
        <p:spPr bwMode="auto">
          <a:xfrm>
            <a:off x="652463" y="1581141"/>
            <a:ext cx="8229600" cy="561975"/>
          </a:xfrm>
          <a:prstGeom prst="rect">
            <a:avLst/>
          </a:prstGeom>
          <a:noFill/>
          <a:ln w="9525">
            <a:noFill/>
            <a:miter lim="800000"/>
            <a:headEnd/>
            <a:tailEnd/>
          </a:ln>
        </p:spPr>
        <p:txBody>
          <a:bodyPr/>
          <a:lstStyle/>
          <a:p>
            <a:pPr eaLnBrk="0" hangingPunct="0"/>
            <a:r>
              <a:rPr lang="es-CL" sz="1800" b="1" dirty="0"/>
              <a:t>PERFORACIÓN ; EMBOQUILLADO :</a:t>
            </a:r>
            <a:endParaRPr lang="es-ES" sz="1800" b="1" dirty="0"/>
          </a:p>
        </p:txBody>
      </p:sp>
      <p:pic>
        <p:nvPicPr>
          <p:cNvPr id="45061" name="Picture 6"/>
          <p:cNvPicPr>
            <a:picLocks noChangeAspect="1" noChangeArrowheads="1"/>
          </p:cNvPicPr>
          <p:nvPr/>
        </p:nvPicPr>
        <p:blipFill>
          <a:blip r:embed="rId2" cstate="print"/>
          <a:srcRect/>
          <a:stretch>
            <a:fillRect/>
          </a:stretch>
        </p:blipFill>
        <p:spPr bwMode="auto">
          <a:xfrm>
            <a:off x="1258888" y="1916113"/>
            <a:ext cx="6985000" cy="4349750"/>
          </a:xfrm>
          <a:prstGeom prst="rect">
            <a:avLst/>
          </a:prstGeom>
          <a:noFill/>
          <a:ln w="9525">
            <a:noFill/>
            <a:miter lim="800000"/>
            <a:headEnd/>
            <a:tailEnd/>
          </a:ln>
        </p:spPr>
      </p:pic>
      <p:sp>
        <p:nvSpPr>
          <p:cNvPr id="121863" name="AutoShape 7">
            <a:hlinkClick r:id="rId3" action="ppaction://hlinkfile"/>
          </p:cNvPr>
          <p:cNvSpPr>
            <a:spLocks noChangeArrowheads="1"/>
          </p:cNvSpPr>
          <p:nvPr/>
        </p:nvSpPr>
        <p:spPr bwMode="auto">
          <a:xfrm>
            <a:off x="8027988" y="4868863"/>
            <a:ext cx="720725" cy="792162"/>
          </a:xfrm>
          <a:prstGeom prst="sun">
            <a:avLst>
              <a:gd name="adj" fmla="val 25000"/>
            </a:avLst>
          </a:prstGeom>
          <a:solidFill>
            <a:schemeClr val="accent1"/>
          </a:solidFill>
          <a:ln w="9525">
            <a:solidFill>
              <a:schemeClr val="tx1"/>
            </a:solidFill>
            <a:miter lim="800000"/>
            <a:headEnd/>
            <a:tailEnd/>
          </a:ln>
        </p:spPr>
        <p:txBody>
          <a:bodyPr wrap="none" anchor="ctr"/>
          <a:lstStyle/>
          <a:p>
            <a:endParaRPr lang="es-C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21863"/>
                                        </p:tgtEl>
                                        <p:attrNameLst>
                                          <p:attrName>style.visibility</p:attrName>
                                        </p:attrNameLst>
                                      </p:cBhvr>
                                      <p:to>
                                        <p:strVal val="visible"/>
                                      </p:to>
                                    </p:set>
                                    <p:anim from="(-#ppt_w/2)" to="(#ppt_x)" calcmode="lin" valueType="num">
                                      <p:cBhvr>
                                        <p:cTn id="7" dur="600" fill="hold">
                                          <p:stCondLst>
                                            <p:cond delay="0"/>
                                          </p:stCondLst>
                                        </p:cTn>
                                        <p:tgtEl>
                                          <p:spTgt spid="121863"/>
                                        </p:tgtEl>
                                        <p:attrNameLst>
                                          <p:attrName>ppt_x</p:attrName>
                                        </p:attrNameLst>
                                      </p:cBhvr>
                                    </p:anim>
                                    <p:anim from="0" to="-1.0" calcmode="lin" valueType="num">
                                      <p:cBhvr>
                                        <p:cTn id="8" dur="200" decel="50000" autoRev="1" fill="hold">
                                          <p:stCondLst>
                                            <p:cond delay="600"/>
                                          </p:stCondLst>
                                        </p:cTn>
                                        <p:tgtEl>
                                          <p:spTgt spid="121863"/>
                                        </p:tgtEl>
                                        <p:attrNameLst>
                                          <p:attrName>xshear</p:attrName>
                                        </p:attrNameLst>
                                      </p:cBhvr>
                                    </p:anim>
                                    <p:animScale>
                                      <p:cBhvr>
                                        <p:cTn id="9" dur="200" decel="100000" autoRev="1" fill="hold">
                                          <p:stCondLst>
                                            <p:cond delay="600"/>
                                          </p:stCondLst>
                                        </p:cTn>
                                        <p:tgtEl>
                                          <p:spTgt spid="121863"/>
                                        </p:tgtEl>
                                      </p:cBhvr>
                                      <p:from x="100000" y="100000"/>
                                      <p:to x="80000" y="100000"/>
                                    </p:animScale>
                                    <p:anim by="(#ppt_h/3+#ppt_w*0.1)" calcmode="lin" valueType="num">
                                      <p:cBhvr additive="sum">
                                        <p:cTn id="10" dur="200" decel="100000" autoRev="1" fill="hold">
                                          <p:stCondLst>
                                            <p:cond delay="600"/>
                                          </p:stCondLst>
                                        </p:cTn>
                                        <p:tgtEl>
                                          <p:spTgt spid="12186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46088" y="274638"/>
            <a:ext cx="8229600" cy="561975"/>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s-CL" smtClean="0"/>
              <a:t>PERFORADORA ROC L-8 (30)</a:t>
            </a:r>
            <a:endParaRPr lang="es-ES" smtClean="0"/>
          </a:p>
        </p:txBody>
      </p:sp>
      <p:sp>
        <p:nvSpPr>
          <p:cNvPr id="46083" name="Rectangle 4"/>
          <p:cNvSpPr>
            <a:spLocks noChangeArrowheads="1"/>
          </p:cNvSpPr>
          <p:nvPr/>
        </p:nvSpPr>
        <p:spPr bwMode="auto">
          <a:xfrm>
            <a:off x="434975" y="908050"/>
            <a:ext cx="8229600" cy="561975"/>
          </a:xfrm>
          <a:prstGeom prst="rect">
            <a:avLst/>
          </a:prstGeom>
          <a:noFill/>
          <a:ln w="9525">
            <a:noFill/>
            <a:miter lim="800000"/>
            <a:headEnd/>
            <a:tailEnd/>
          </a:ln>
        </p:spPr>
        <p:txBody>
          <a:bodyPr/>
          <a:lstStyle/>
          <a:p>
            <a:pPr algn="ctr" eaLnBrk="0" hangingPunct="0"/>
            <a:r>
              <a:rPr lang="es-CL" sz="1800" b="1"/>
              <a:t>FUNCIONAMIENTO MARTILLO DE FONDO</a:t>
            </a:r>
            <a:endParaRPr lang="es-ES" sz="1800" b="1"/>
          </a:p>
        </p:txBody>
      </p:sp>
      <p:sp>
        <p:nvSpPr>
          <p:cNvPr id="46084" name="Rectangle 5"/>
          <p:cNvSpPr>
            <a:spLocks noChangeArrowheads="1"/>
          </p:cNvSpPr>
          <p:nvPr/>
        </p:nvSpPr>
        <p:spPr bwMode="auto">
          <a:xfrm>
            <a:off x="652463" y="1581141"/>
            <a:ext cx="8229600" cy="561975"/>
          </a:xfrm>
          <a:prstGeom prst="rect">
            <a:avLst/>
          </a:prstGeom>
          <a:noFill/>
          <a:ln w="9525">
            <a:noFill/>
            <a:miter lim="800000"/>
            <a:headEnd/>
            <a:tailEnd/>
          </a:ln>
        </p:spPr>
        <p:txBody>
          <a:bodyPr/>
          <a:lstStyle/>
          <a:p>
            <a:pPr eaLnBrk="0" hangingPunct="0"/>
            <a:r>
              <a:rPr lang="es-CL" sz="1800" b="1" dirty="0"/>
              <a:t>PERFORACIÓN ; FUERZA DE AVANCE Y ROTACIÓN:</a:t>
            </a:r>
            <a:endParaRPr lang="es-ES" sz="1800" b="1" dirty="0"/>
          </a:p>
        </p:txBody>
      </p:sp>
      <p:pic>
        <p:nvPicPr>
          <p:cNvPr id="46085" name="Picture 6"/>
          <p:cNvPicPr>
            <a:picLocks noChangeAspect="1" noChangeArrowheads="1"/>
          </p:cNvPicPr>
          <p:nvPr/>
        </p:nvPicPr>
        <p:blipFill>
          <a:blip r:embed="rId2" cstate="print"/>
          <a:srcRect/>
          <a:stretch>
            <a:fillRect/>
          </a:stretch>
        </p:blipFill>
        <p:spPr bwMode="auto">
          <a:xfrm>
            <a:off x="1981200" y="1989138"/>
            <a:ext cx="5111750" cy="4451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bwMode="auto">
          <a:xfrm>
            <a:off x="1068388" y="533400"/>
            <a:ext cx="7512050" cy="595313"/>
          </a:xfrm>
          <a:prstGeom prst="rect">
            <a:avLst/>
          </a:prstGeom>
          <a:solidFill>
            <a:srgbClr val="FFFFFF"/>
          </a:solidFill>
          <a:ln w="28575">
            <a:solidFill>
              <a:srgbClr val="000000"/>
            </a:solidFill>
            <a:miter lim="800000"/>
            <a:headEnd/>
            <a:tailEnd/>
          </a:ln>
        </p:spPr>
        <p:txBody>
          <a:bodyPr lIns="64008" tIns="32004" rIns="64008" bIns="32004">
            <a:normAutofit fontScale="90000"/>
          </a:bodyPr>
          <a:lstStyle/>
          <a:p>
            <a:r>
              <a:rPr lang="en-US" b="1" i="1" dirty="0" smtClean="0">
                <a:latin typeface="Arial" pitchFamily="34" charset="0"/>
              </a:rPr>
              <a:t>PERFORADORA DM-M3 </a:t>
            </a:r>
          </a:p>
        </p:txBody>
      </p:sp>
      <p:sp>
        <p:nvSpPr>
          <p:cNvPr id="13315" name="Rectangle 3"/>
          <p:cNvSpPr>
            <a:spLocks noChangeArrowheads="1"/>
          </p:cNvSpPr>
          <p:nvPr/>
        </p:nvSpPr>
        <p:spPr bwMode="auto">
          <a:xfrm>
            <a:off x="4210050" y="3167063"/>
            <a:ext cx="9144000" cy="0"/>
          </a:xfrm>
          <a:prstGeom prst="rect">
            <a:avLst/>
          </a:prstGeom>
          <a:noFill/>
          <a:ln w="9525">
            <a:noFill/>
            <a:miter lim="800000"/>
            <a:headEnd/>
            <a:tailEnd/>
          </a:ln>
        </p:spPr>
        <p:txBody>
          <a:bodyPr>
            <a:spAutoFit/>
          </a:bodyPr>
          <a:lstStyle/>
          <a:p>
            <a:endParaRPr lang="es-CL"/>
          </a:p>
        </p:txBody>
      </p:sp>
      <p:pic>
        <p:nvPicPr>
          <p:cNvPr id="13316" name="Picture 9" descr="30-11-08 001"/>
          <p:cNvPicPr>
            <a:picLocks noGrp="1" noChangeAspect="1" noChangeArrowheads="1"/>
          </p:cNvPicPr>
          <p:nvPr>
            <p:ph idx="4294967295"/>
          </p:nvPr>
        </p:nvPicPr>
        <p:blipFill>
          <a:blip r:embed="rId2" cstate="print"/>
          <a:srcRect/>
          <a:stretch>
            <a:fillRect/>
          </a:stretch>
        </p:blipFill>
        <p:spPr bwMode="auto">
          <a:xfrm>
            <a:off x="1435100" y="1371600"/>
            <a:ext cx="6270625" cy="5181600"/>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bwMode="auto">
          <a:xfrm>
            <a:off x="1360488" y="622300"/>
            <a:ext cx="7512050" cy="520700"/>
          </a:xfrm>
          <a:prstGeom prst="rect">
            <a:avLst/>
          </a:prstGeom>
          <a:solidFill>
            <a:srgbClr val="FFFFFF"/>
          </a:solidFill>
          <a:ln w="28575">
            <a:solidFill>
              <a:srgbClr val="000000"/>
            </a:solidFill>
            <a:miter lim="800000"/>
            <a:headEnd/>
            <a:tailEnd/>
          </a:ln>
        </p:spPr>
        <p:txBody>
          <a:bodyPr lIns="64008" tIns="32004" rIns="64008" bIns="32004">
            <a:normAutofit fontScale="90000"/>
          </a:bodyPr>
          <a:lstStyle/>
          <a:p>
            <a:r>
              <a:rPr lang="en-US" sz="3600" b="1" i="1" smtClean="0">
                <a:latin typeface="Arial" pitchFamily="34" charset="0"/>
              </a:rPr>
              <a:t>PERFORADORA DM-M3 </a:t>
            </a:r>
          </a:p>
        </p:txBody>
      </p:sp>
      <p:sp>
        <p:nvSpPr>
          <p:cNvPr id="15363" name="Rectangle 3"/>
          <p:cNvSpPr>
            <a:spLocks noChangeArrowheads="1"/>
          </p:cNvSpPr>
          <p:nvPr/>
        </p:nvSpPr>
        <p:spPr bwMode="auto">
          <a:xfrm>
            <a:off x="4210050" y="3167063"/>
            <a:ext cx="9144000" cy="0"/>
          </a:xfrm>
          <a:prstGeom prst="rect">
            <a:avLst/>
          </a:prstGeom>
          <a:noFill/>
          <a:ln w="9525">
            <a:noFill/>
            <a:miter lim="800000"/>
            <a:headEnd/>
            <a:tailEnd/>
          </a:ln>
        </p:spPr>
        <p:txBody>
          <a:bodyPr>
            <a:spAutoFit/>
          </a:bodyPr>
          <a:lstStyle/>
          <a:p>
            <a:endParaRPr lang="es-CL"/>
          </a:p>
        </p:txBody>
      </p:sp>
      <p:sp>
        <p:nvSpPr>
          <p:cNvPr id="15364" name="Rectangle 4"/>
          <p:cNvSpPr>
            <a:spLocks noGrp="1" noChangeArrowheads="1"/>
          </p:cNvSpPr>
          <p:nvPr>
            <p:ph type="body" sz="half" idx="4294967295"/>
          </p:nvPr>
        </p:nvSpPr>
        <p:spPr bwMode="auto">
          <a:xfrm>
            <a:off x="899592" y="1246188"/>
            <a:ext cx="4191000" cy="5611812"/>
          </a:xfrm>
          <a:prstGeom prst="rect">
            <a:avLst/>
          </a:prstGeom>
          <a:noFill/>
          <a:ln w="12700">
            <a:miter lim="800000"/>
            <a:headEnd/>
            <a:tailEnd/>
          </a:ln>
        </p:spPr>
        <p:txBody>
          <a:bodyPr lIns="63342" tIns="31115" rIns="63342" bIns="31115"/>
          <a:lstStyle/>
          <a:p>
            <a:endParaRPr lang="en-US" sz="1800" dirty="0" smtClean="0">
              <a:latin typeface="Arial" pitchFamily="34" charset="0"/>
            </a:endParaRPr>
          </a:p>
          <a:p>
            <a:endParaRPr lang="en-US" sz="1800" dirty="0">
              <a:latin typeface="Arial" pitchFamily="34" charset="0"/>
            </a:endParaRPr>
          </a:p>
          <a:p>
            <a:r>
              <a:rPr lang="en-US" sz="1800" dirty="0" smtClean="0">
                <a:latin typeface="Arial" pitchFamily="34" charset="0"/>
              </a:rPr>
              <a:t>La DM-M3 </a:t>
            </a:r>
            <a:r>
              <a:rPr lang="en-US" sz="1800" dirty="0" err="1" smtClean="0">
                <a:latin typeface="Arial" pitchFamily="34" charset="0"/>
              </a:rPr>
              <a:t>es</a:t>
            </a:r>
            <a:r>
              <a:rPr lang="en-US" sz="1800" dirty="0" smtClean="0">
                <a:latin typeface="Arial" pitchFamily="34" charset="0"/>
              </a:rPr>
              <a:t> </a:t>
            </a:r>
            <a:r>
              <a:rPr lang="en-US" sz="1800" dirty="0" err="1" smtClean="0">
                <a:latin typeface="Arial" pitchFamily="34" charset="0"/>
              </a:rPr>
              <a:t>una</a:t>
            </a:r>
            <a:r>
              <a:rPr lang="en-US" sz="1800" dirty="0" smtClean="0">
                <a:latin typeface="Arial" pitchFamily="34" charset="0"/>
              </a:rPr>
              <a:t> </a:t>
            </a:r>
            <a:r>
              <a:rPr lang="en-US" sz="1800" dirty="0" err="1" smtClean="0">
                <a:latin typeface="Arial" pitchFamily="34" charset="0"/>
              </a:rPr>
              <a:t>perforadora</a:t>
            </a:r>
            <a:r>
              <a:rPr lang="en-US" sz="1800" dirty="0" smtClean="0">
                <a:latin typeface="Arial" pitchFamily="34" charset="0"/>
              </a:rPr>
              <a:t> diesel  </a:t>
            </a:r>
            <a:r>
              <a:rPr lang="en-US" sz="1800" dirty="0" err="1" smtClean="0">
                <a:latin typeface="Arial" pitchFamily="34" charset="0"/>
              </a:rPr>
              <a:t>montada</a:t>
            </a:r>
            <a:r>
              <a:rPr lang="en-US" sz="1800" dirty="0" smtClean="0">
                <a:latin typeface="Arial" pitchFamily="34" charset="0"/>
              </a:rPr>
              <a:t> </a:t>
            </a:r>
            <a:r>
              <a:rPr lang="en-US" sz="1800" dirty="0" err="1" smtClean="0">
                <a:latin typeface="Arial" pitchFamily="34" charset="0"/>
              </a:rPr>
              <a:t>sobre</a:t>
            </a:r>
            <a:r>
              <a:rPr lang="en-US" sz="1800" dirty="0" smtClean="0">
                <a:latin typeface="Arial" pitchFamily="34" charset="0"/>
              </a:rPr>
              <a:t> </a:t>
            </a:r>
            <a:r>
              <a:rPr lang="en-US" sz="1800" dirty="0" err="1" smtClean="0">
                <a:latin typeface="Arial" pitchFamily="34" charset="0"/>
              </a:rPr>
              <a:t>orugas</a:t>
            </a:r>
            <a:r>
              <a:rPr lang="en-US" sz="1800" dirty="0" smtClean="0">
                <a:latin typeface="Arial" pitchFamily="34" charset="0"/>
              </a:rPr>
              <a:t> y </a:t>
            </a:r>
            <a:r>
              <a:rPr lang="en-US" sz="1800" dirty="0" err="1" smtClean="0">
                <a:latin typeface="Arial" pitchFamily="34" charset="0"/>
              </a:rPr>
              <a:t>cabezal</a:t>
            </a:r>
            <a:r>
              <a:rPr lang="en-US" sz="1800" dirty="0" smtClean="0">
                <a:latin typeface="Arial" pitchFamily="34" charset="0"/>
              </a:rPr>
              <a:t> </a:t>
            </a:r>
            <a:r>
              <a:rPr lang="en-US" sz="1800" dirty="0" err="1" smtClean="0">
                <a:latin typeface="Arial" pitchFamily="34" charset="0"/>
              </a:rPr>
              <a:t>hidr</a:t>
            </a:r>
            <a:r>
              <a:rPr lang="es-CL" sz="1800" dirty="0" smtClean="0"/>
              <a:t>á</a:t>
            </a:r>
            <a:r>
              <a:rPr lang="es-CL" sz="1800" dirty="0" smtClean="0">
                <a:latin typeface="Arial" pitchFamily="34" charset="0"/>
              </a:rPr>
              <a:t>ulico  </a:t>
            </a:r>
            <a:endParaRPr lang="en-US" sz="1800" dirty="0" smtClean="0">
              <a:latin typeface="Arial" pitchFamily="34" charset="0"/>
            </a:endParaRPr>
          </a:p>
          <a:p>
            <a:endParaRPr lang="en-US" sz="1800" dirty="0" smtClean="0">
              <a:latin typeface="Arial" pitchFamily="34" charset="0"/>
            </a:endParaRPr>
          </a:p>
          <a:p>
            <a:r>
              <a:rPr lang="en-US" sz="1800" dirty="0" err="1" smtClean="0">
                <a:latin typeface="Arial" pitchFamily="34" charset="0"/>
              </a:rPr>
              <a:t>Esta</a:t>
            </a:r>
            <a:r>
              <a:rPr lang="en-US" sz="1800" dirty="0" smtClean="0">
                <a:latin typeface="Arial" pitchFamily="34" charset="0"/>
              </a:rPr>
              <a:t> </a:t>
            </a:r>
            <a:r>
              <a:rPr lang="en-US" sz="1800" dirty="0" err="1" smtClean="0">
                <a:latin typeface="Arial" pitchFamily="34" charset="0"/>
              </a:rPr>
              <a:t>dise</a:t>
            </a:r>
            <a:r>
              <a:rPr lang="en-US" sz="1800" dirty="0" err="1" smtClean="0"/>
              <a:t>ñ</a:t>
            </a:r>
            <a:r>
              <a:rPr lang="en-US" sz="1800" dirty="0" err="1" smtClean="0">
                <a:latin typeface="Arial" pitchFamily="34" charset="0"/>
              </a:rPr>
              <a:t>ada</a:t>
            </a:r>
            <a:r>
              <a:rPr lang="en-US" sz="1800" dirty="0" smtClean="0">
                <a:latin typeface="Arial" pitchFamily="34" charset="0"/>
              </a:rPr>
              <a:t> </a:t>
            </a:r>
            <a:r>
              <a:rPr lang="en-US" sz="1800" dirty="0" err="1" smtClean="0">
                <a:latin typeface="Arial" pitchFamily="34" charset="0"/>
              </a:rPr>
              <a:t>para</a:t>
            </a:r>
            <a:r>
              <a:rPr lang="en-US" sz="1800" dirty="0" smtClean="0">
                <a:latin typeface="Arial" pitchFamily="34" charset="0"/>
              </a:rPr>
              <a:t> </a:t>
            </a:r>
            <a:r>
              <a:rPr lang="en-US" sz="1800" dirty="0" err="1" smtClean="0">
                <a:latin typeface="Arial" pitchFamily="34" charset="0"/>
              </a:rPr>
              <a:t>perforar</a:t>
            </a:r>
            <a:r>
              <a:rPr lang="en-US" sz="1800" dirty="0" smtClean="0">
                <a:latin typeface="Arial" pitchFamily="34" charset="0"/>
              </a:rPr>
              <a:t> </a:t>
            </a:r>
            <a:r>
              <a:rPr lang="en-US" sz="1800" dirty="0" err="1" smtClean="0">
                <a:latin typeface="Arial" pitchFamily="34" charset="0"/>
              </a:rPr>
              <a:t>pozos</a:t>
            </a:r>
            <a:r>
              <a:rPr lang="en-US" sz="1800" dirty="0" smtClean="0">
                <a:latin typeface="Arial" pitchFamily="34" charset="0"/>
              </a:rPr>
              <a:t> entre  9-7/8</a:t>
            </a:r>
            <a:r>
              <a:rPr lang="en-US" sz="1800" dirty="0" smtClean="0"/>
              <a:t>”</a:t>
            </a:r>
            <a:r>
              <a:rPr lang="en-US" sz="1800" dirty="0" smtClean="0">
                <a:latin typeface="Arial" pitchFamily="34" charset="0"/>
              </a:rPr>
              <a:t> a 12-1/4</a:t>
            </a:r>
            <a:r>
              <a:rPr lang="en-US" sz="1800" dirty="0" smtClean="0"/>
              <a:t>”</a:t>
            </a:r>
            <a:r>
              <a:rPr lang="en-US" sz="1800" dirty="0" smtClean="0">
                <a:latin typeface="Arial" pitchFamily="34" charset="0"/>
              </a:rPr>
              <a:t> holes (251-311mm) con </a:t>
            </a:r>
            <a:r>
              <a:rPr lang="en-US" sz="1800" dirty="0" err="1" smtClean="0">
                <a:latin typeface="Arial" pitchFamily="34" charset="0"/>
              </a:rPr>
              <a:t>una</a:t>
            </a:r>
            <a:r>
              <a:rPr lang="en-US" sz="1800" dirty="0" smtClean="0">
                <a:latin typeface="Arial" pitchFamily="34" charset="0"/>
              </a:rPr>
              <a:t> </a:t>
            </a:r>
            <a:r>
              <a:rPr lang="en-US" sz="1800" dirty="0" err="1" smtClean="0">
                <a:latin typeface="Arial" pitchFamily="34" charset="0"/>
              </a:rPr>
              <a:t>m</a:t>
            </a:r>
            <a:r>
              <a:rPr lang="en-US" sz="1800" dirty="0" err="1" smtClean="0"/>
              <a:t>á</a:t>
            </a:r>
            <a:r>
              <a:rPr lang="en-US" sz="1800" dirty="0" err="1" smtClean="0">
                <a:latin typeface="Arial" pitchFamily="34" charset="0"/>
              </a:rPr>
              <a:t>xima</a:t>
            </a:r>
            <a:r>
              <a:rPr lang="en-US" sz="1800" dirty="0" smtClean="0">
                <a:latin typeface="Arial" pitchFamily="34" charset="0"/>
              </a:rPr>
              <a:t> </a:t>
            </a:r>
            <a:r>
              <a:rPr lang="en-US" sz="1800" dirty="0" err="1" smtClean="0">
                <a:latin typeface="Arial" pitchFamily="34" charset="0"/>
              </a:rPr>
              <a:t>profundidad</a:t>
            </a:r>
            <a:r>
              <a:rPr lang="en-US" sz="1800" dirty="0" smtClean="0">
                <a:latin typeface="Arial" pitchFamily="34" charset="0"/>
              </a:rPr>
              <a:t> de  240</a:t>
            </a:r>
            <a:r>
              <a:rPr lang="en-US" sz="1800" dirty="0" smtClean="0"/>
              <a:t>’</a:t>
            </a:r>
            <a:r>
              <a:rPr lang="en-US" sz="1800" dirty="0" smtClean="0">
                <a:latin typeface="Arial" pitchFamily="34" charset="0"/>
              </a:rPr>
              <a:t> (73m) </a:t>
            </a:r>
            <a:r>
              <a:rPr lang="en-US" sz="1800" dirty="0" err="1" smtClean="0">
                <a:latin typeface="Arial" pitchFamily="34" charset="0"/>
              </a:rPr>
              <a:t>usando</a:t>
            </a:r>
            <a:r>
              <a:rPr lang="en-US" sz="1800" dirty="0" smtClean="0">
                <a:latin typeface="Arial" pitchFamily="34" charset="0"/>
              </a:rPr>
              <a:t> </a:t>
            </a:r>
            <a:r>
              <a:rPr lang="en-US" sz="1800" dirty="0" err="1" smtClean="0">
                <a:latin typeface="Arial" pitchFamily="34" charset="0"/>
              </a:rPr>
              <a:t>barras</a:t>
            </a:r>
            <a:r>
              <a:rPr lang="en-US" sz="1800" dirty="0" smtClean="0">
                <a:latin typeface="Arial" pitchFamily="34" charset="0"/>
              </a:rPr>
              <a:t> de 40</a:t>
            </a:r>
            <a:r>
              <a:rPr lang="en-US" sz="1800" dirty="0" smtClean="0"/>
              <a:t>’</a:t>
            </a:r>
            <a:r>
              <a:rPr lang="en-US" sz="1800" dirty="0" smtClean="0">
                <a:latin typeface="Arial" pitchFamily="34" charset="0"/>
              </a:rPr>
              <a:t> (12.2m) </a:t>
            </a:r>
          </a:p>
          <a:p>
            <a:endParaRPr lang="en-US" sz="1800" dirty="0" smtClean="0">
              <a:latin typeface="Arial" pitchFamily="34" charset="0"/>
            </a:endParaRPr>
          </a:p>
          <a:p>
            <a:r>
              <a:rPr lang="en-US" sz="1800" dirty="0" err="1" smtClean="0">
                <a:latin typeface="Arial" pitchFamily="34" charset="0"/>
              </a:rPr>
              <a:t>M</a:t>
            </a:r>
            <a:r>
              <a:rPr lang="en-US" sz="1800" dirty="0" err="1" smtClean="0"/>
              <a:t>á</a:t>
            </a:r>
            <a:r>
              <a:rPr lang="en-US" sz="1800" dirty="0" err="1" smtClean="0">
                <a:latin typeface="Arial" pitchFamily="34" charset="0"/>
              </a:rPr>
              <a:t>ximo</a:t>
            </a:r>
            <a:r>
              <a:rPr lang="en-US" sz="1800" dirty="0" smtClean="0">
                <a:latin typeface="Arial" pitchFamily="34" charset="0"/>
              </a:rPr>
              <a:t> peso </a:t>
            </a:r>
            <a:r>
              <a:rPr lang="en-US" sz="1800" dirty="0" err="1" smtClean="0">
                <a:latin typeface="Arial" pitchFamily="34" charset="0"/>
              </a:rPr>
              <a:t>sobre</a:t>
            </a:r>
            <a:r>
              <a:rPr lang="en-US" sz="1800" dirty="0" smtClean="0">
                <a:latin typeface="Arial" pitchFamily="34" charset="0"/>
              </a:rPr>
              <a:t> el </a:t>
            </a:r>
            <a:r>
              <a:rPr lang="en-US" sz="1800" dirty="0" err="1" smtClean="0">
                <a:latin typeface="Arial" pitchFamily="34" charset="0"/>
              </a:rPr>
              <a:t>tricono</a:t>
            </a:r>
            <a:r>
              <a:rPr lang="en-US" sz="1800" dirty="0" smtClean="0">
                <a:latin typeface="Arial" pitchFamily="34" charset="0"/>
              </a:rPr>
              <a:t>  90,000 </a:t>
            </a:r>
            <a:r>
              <a:rPr lang="en-US" sz="1800" dirty="0" err="1" smtClean="0">
                <a:latin typeface="Arial" pitchFamily="34" charset="0"/>
              </a:rPr>
              <a:t>lbs</a:t>
            </a:r>
            <a:r>
              <a:rPr lang="en-US" sz="1800" dirty="0" smtClean="0">
                <a:latin typeface="Arial" pitchFamily="34" charset="0"/>
              </a:rPr>
              <a:t> (40,824kg).</a:t>
            </a:r>
          </a:p>
          <a:p>
            <a:endParaRPr lang="en-US" sz="1800" dirty="0" smtClean="0">
              <a:latin typeface="Arial" pitchFamily="34" charset="0"/>
            </a:endParaRPr>
          </a:p>
          <a:p>
            <a:pPr marL="114300" indent="0">
              <a:buNone/>
            </a:pPr>
            <a:r>
              <a:rPr lang="en-US" sz="1800" dirty="0" smtClean="0">
                <a:latin typeface="Arial" pitchFamily="34" charset="0"/>
              </a:rPr>
              <a:t> </a:t>
            </a:r>
          </a:p>
        </p:txBody>
      </p:sp>
      <p:pic>
        <p:nvPicPr>
          <p:cNvPr id="15365" name="Picture 5"/>
          <p:cNvPicPr>
            <a:picLocks noGrp="1" noChangeArrowheads="1"/>
          </p:cNvPicPr>
          <p:nvPr>
            <p:ph type="clipArt" sz="half" idx="4294967295"/>
          </p:nvPr>
        </p:nvPicPr>
        <p:blipFill>
          <a:blip r:embed="rId2" cstate="print"/>
          <a:srcRect/>
          <a:stretch>
            <a:fillRect/>
          </a:stretch>
        </p:blipFill>
        <p:spPr bwMode="auto">
          <a:xfrm>
            <a:off x="5280025" y="1558925"/>
            <a:ext cx="3754438" cy="5038725"/>
          </a:xfrm>
          <a:prstGeom prst="rect">
            <a:avLst/>
          </a:prstGeom>
          <a:noFill/>
          <a:ln w="12700">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1187624" y="686148"/>
            <a:ext cx="7512050" cy="582612"/>
          </a:xfrm>
          <a:prstGeom prst="rect">
            <a:avLst/>
          </a:prstGeom>
          <a:solidFill>
            <a:srgbClr val="FFFFFF"/>
          </a:solidFill>
          <a:ln w="28575">
            <a:solidFill>
              <a:srgbClr val="000000"/>
            </a:solidFill>
            <a:miter lim="800000"/>
            <a:headEnd/>
            <a:tailEnd/>
          </a:ln>
        </p:spPr>
        <p:txBody>
          <a:bodyPr lIns="64008" tIns="32004" rIns="64008" bIns="32004">
            <a:normAutofit fontScale="90000"/>
          </a:bodyPr>
          <a:lstStyle/>
          <a:p>
            <a:r>
              <a:rPr lang="en-US" sz="3600" b="1" i="1" smtClean="0">
                <a:latin typeface="Arial" pitchFamily="34" charset="0"/>
              </a:rPr>
              <a:t>SISTEMA DE NIVELACION </a:t>
            </a:r>
          </a:p>
        </p:txBody>
      </p:sp>
      <p:sp>
        <p:nvSpPr>
          <p:cNvPr id="17411" name="Rectangle 3"/>
          <p:cNvSpPr>
            <a:spLocks noChangeArrowheads="1"/>
          </p:cNvSpPr>
          <p:nvPr/>
        </p:nvSpPr>
        <p:spPr bwMode="auto">
          <a:xfrm>
            <a:off x="4210050" y="3167063"/>
            <a:ext cx="9144000" cy="0"/>
          </a:xfrm>
          <a:prstGeom prst="rect">
            <a:avLst/>
          </a:prstGeom>
          <a:noFill/>
          <a:ln w="9525">
            <a:noFill/>
            <a:miter lim="800000"/>
            <a:headEnd/>
            <a:tailEnd/>
          </a:ln>
        </p:spPr>
        <p:txBody>
          <a:bodyPr>
            <a:spAutoFit/>
          </a:bodyPr>
          <a:lstStyle/>
          <a:p>
            <a:endParaRPr lang="es-CL"/>
          </a:p>
        </p:txBody>
      </p:sp>
      <p:pic>
        <p:nvPicPr>
          <p:cNvPr id="17412" name="Picture 4"/>
          <p:cNvPicPr>
            <a:picLocks noChangeArrowheads="1"/>
          </p:cNvPicPr>
          <p:nvPr/>
        </p:nvPicPr>
        <p:blipFill>
          <a:blip r:embed="rId2" cstate="print"/>
          <a:srcRect/>
          <a:stretch>
            <a:fillRect/>
          </a:stretch>
        </p:blipFill>
        <p:spPr bwMode="auto">
          <a:xfrm>
            <a:off x="5143500" y="2546350"/>
            <a:ext cx="3565525" cy="2649538"/>
          </a:xfrm>
          <a:prstGeom prst="rect">
            <a:avLst/>
          </a:prstGeom>
          <a:noFill/>
          <a:ln w="12700">
            <a:noFill/>
            <a:miter lim="800000"/>
            <a:headEnd/>
            <a:tailEnd/>
          </a:ln>
        </p:spPr>
      </p:pic>
      <p:sp>
        <p:nvSpPr>
          <p:cNvPr id="17413" name="Rectangle 5"/>
          <p:cNvSpPr>
            <a:spLocks noGrp="1" noChangeArrowheads="1"/>
          </p:cNvSpPr>
          <p:nvPr>
            <p:ph type="body" sz="half" idx="4294967295"/>
          </p:nvPr>
        </p:nvSpPr>
        <p:spPr bwMode="auto">
          <a:xfrm>
            <a:off x="1089025" y="1974850"/>
            <a:ext cx="3810000" cy="4103688"/>
          </a:xfrm>
          <a:prstGeom prst="rect">
            <a:avLst/>
          </a:prstGeom>
          <a:noFill/>
          <a:ln w="12700">
            <a:miter lim="800000"/>
            <a:headEnd/>
            <a:tailEnd/>
          </a:ln>
        </p:spPr>
        <p:txBody>
          <a:bodyPr lIns="64008" tIns="32004" rIns="64008" bIns="32004"/>
          <a:lstStyle/>
          <a:p>
            <a:r>
              <a:rPr lang="en-US" sz="1800" smtClean="0">
                <a:latin typeface="Arial" pitchFamily="34" charset="0"/>
              </a:rPr>
              <a:t>La DM-M3 usa tres gatos de nivelaci</a:t>
            </a:r>
            <a:r>
              <a:rPr lang="en-US" sz="1800" smtClean="0"/>
              <a:t>ó</a:t>
            </a:r>
            <a:r>
              <a:rPr lang="en-US" sz="1800" smtClean="0">
                <a:latin typeface="Arial" pitchFamily="34" charset="0"/>
              </a:rPr>
              <a:t>n.</a:t>
            </a:r>
          </a:p>
          <a:p>
            <a:endParaRPr lang="en-US" sz="1800" smtClean="0">
              <a:latin typeface="Arial" pitchFamily="34" charset="0"/>
            </a:endParaRPr>
          </a:p>
          <a:p>
            <a:r>
              <a:rPr lang="en-US" sz="1800" smtClean="0">
                <a:latin typeface="Arial" pitchFamily="34" charset="0"/>
              </a:rPr>
              <a:t>Dos en lado perforaci</a:t>
            </a:r>
            <a:r>
              <a:rPr lang="en-US" sz="1800" smtClean="0"/>
              <a:t>ó</a:t>
            </a:r>
            <a:r>
              <a:rPr lang="en-US" sz="1800" smtClean="0">
                <a:latin typeface="Arial" pitchFamily="34" charset="0"/>
              </a:rPr>
              <a:t>n de  7</a:t>
            </a:r>
            <a:r>
              <a:rPr lang="en-US" sz="1800" smtClean="0"/>
              <a:t>”</a:t>
            </a:r>
            <a:r>
              <a:rPr lang="en-US" sz="1800" smtClean="0">
                <a:latin typeface="Arial" pitchFamily="34" charset="0"/>
              </a:rPr>
              <a:t> x 60</a:t>
            </a:r>
            <a:r>
              <a:rPr lang="en-US" sz="1800" smtClean="0"/>
              <a:t>”</a:t>
            </a:r>
            <a:r>
              <a:rPr lang="en-US" sz="1800" smtClean="0">
                <a:latin typeface="Arial" pitchFamily="34" charset="0"/>
              </a:rPr>
              <a:t> (17.8 cm x 152.4 cm) di</a:t>
            </a:r>
            <a:r>
              <a:rPr lang="en-US" sz="1800" smtClean="0"/>
              <a:t>á</a:t>
            </a:r>
            <a:r>
              <a:rPr lang="en-US" sz="1800" smtClean="0">
                <a:latin typeface="Arial" pitchFamily="34" charset="0"/>
              </a:rPr>
              <a:t>metro y carrera.</a:t>
            </a:r>
          </a:p>
          <a:p>
            <a:endParaRPr lang="en-US" sz="1800" smtClean="0">
              <a:latin typeface="Arial" pitchFamily="34" charset="0"/>
            </a:endParaRPr>
          </a:p>
          <a:p>
            <a:r>
              <a:rPr lang="en-US" sz="1800" smtClean="0">
                <a:latin typeface="Arial" pitchFamily="34" charset="0"/>
              </a:rPr>
              <a:t>Uno en lado opuesto de  8</a:t>
            </a:r>
            <a:r>
              <a:rPr lang="en-US" sz="1800" smtClean="0"/>
              <a:t>”</a:t>
            </a:r>
            <a:r>
              <a:rPr lang="en-US" sz="1800" smtClean="0">
                <a:latin typeface="Arial" pitchFamily="34" charset="0"/>
              </a:rPr>
              <a:t> x 72</a:t>
            </a:r>
            <a:r>
              <a:rPr lang="en-US" sz="1800" smtClean="0"/>
              <a:t>”</a:t>
            </a:r>
            <a:r>
              <a:rPr lang="en-US" sz="1800" smtClean="0">
                <a:latin typeface="Arial" pitchFamily="34" charset="0"/>
              </a:rPr>
              <a:t> (20.3 cm x 182.9 cm) di</a:t>
            </a:r>
            <a:r>
              <a:rPr lang="en-US" sz="1800" smtClean="0"/>
              <a:t>á</a:t>
            </a:r>
            <a:r>
              <a:rPr lang="en-US" sz="1800" smtClean="0">
                <a:latin typeface="Arial" pitchFamily="34" charset="0"/>
              </a:rPr>
              <a:t>metro y carrera.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pitchFamily="34" charset="0"/>
              <a:buChar char="•"/>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r>
              <a:rPr lang="es-ES_tradnl" sz="1900" b="1">
                <a:solidFill>
                  <a:srgbClr val="000099"/>
                </a:solidFill>
                <a:latin typeface="Arial" pitchFamily="34" charset="0"/>
              </a:rPr>
              <a:t>      </a:t>
            </a: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p:txBody>
      </p:sp>
      <p:sp>
        <p:nvSpPr>
          <p:cNvPr id="7" name="6 Rectángulo"/>
          <p:cNvSpPr/>
          <p:nvPr/>
        </p:nvSpPr>
        <p:spPr>
          <a:xfrm>
            <a:off x="214314" y="363660"/>
            <a:ext cx="4572000" cy="707886"/>
          </a:xfrm>
          <a:prstGeom prst="rect">
            <a:avLst/>
          </a:prstGeom>
        </p:spPr>
        <p:txBody>
          <a:bodyPr>
            <a:spAutoFit/>
          </a:bodyPr>
          <a:lstStyle/>
          <a:p>
            <a:pPr>
              <a:defRPr/>
            </a:pPr>
            <a:r>
              <a:rPr lang="es-ES_tradnl" sz="2000" b="1" dirty="0" smtClean="0">
                <a:solidFill>
                  <a:srgbClr val="000099"/>
                </a:solidFill>
                <a:effectLst>
                  <a:outerShdw blurRad="38100" dist="38100" dir="2700000" algn="tl">
                    <a:srgbClr val="000000"/>
                  </a:outerShdw>
                </a:effectLst>
                <a:latin typeface="Arial Black" pitchFamily="34" charset="0"/>
              </a:rPr>
              <a:t>PROCESOS DE OPERACIÓN Y MANTENIMIENTO</a:t>
            </a:r>
            <a:endParaRPr lang="es-CL" sz="2000" dirty="0"/>
          </a:p>
        </p:txBody>
      </p:sp>
      <p:sp>
        <p:nvSpPr>
          <p:cNvPr id="48132" name="4 Rectángulo"/>
          <p:cNvSpPr>
            <a:spLocks noChangeArrowheads="1"/>
          </p:cNvSpPr>
          <p:nvPr/>
        </p:nvSpPr>
        <p:spPr bwMode="auto">
          <a:xfrm>
            <a:off x="0" y="1918573"/>
            <a:ext cx="9001156" cy="646331"/>
          </a:xfrm>
          <a:prstGeom prst="rect">
            <a:avLst/>
          </a:prstGeom>
          <a:noFill/>
          <a:ln w="9525">
            <a:noFill/>
            <a:miter lim="800000"/>
            <a:headEnd/>
            <a:tailEnd/>
          </a:ln>
        </p:spPr>
        <p:txBody>
          <a:bodyPr wrap="square">
            <a:spAutoFit/>
          </a:bodyPr>
          <a:lstStyle/>
          <a:p>
            <a:pPr algn="just"/>
            <a:r>
              <a:rPr lang="es-CL" dirty="0"/>
              <a:t>La extracción empieza con la perforación y </a:t>
            </a:r>
            <a:r>
              <a:rPr lang="es-CL" dirty="0" smtClean="0"/>
              <a:t>tronadura </a:t>
            </a:r>
            <a:r>
              <a:rPr lang="es-CL" dirty="0"/>
              <a:t>de la roca, procesos que parten los bloques de roca </a:t>
            </a:r>
            <a:r>
              <a:rPr lang="es-CL" dirty="0" smtClean="0"/>
              <a:t> </a:t>
            </a:r>
            <a:r>
              <a:rPr lang="es-CL" dirty="0"/>
              <a:t>en </a:t>
            </a:r>
            <a:r>
              <a:rPr lang="es-CL" dirty="0" smtClean="0"/>
              <a:t>partes  </a:t>
            </a:r>
            <a:r>
              <a:rPr lang="es-CL" dirty="0"/>
              <a:t>más pequeños. </a:t>
            </a:r>
          </a:p>
        </p:txBody>
      </p:sp>
      <p:sp>
        <p:nvSpPr>
          <p:cNvPr id="8" name="7 Rectángulo"/>
          <p:cNvSpPr>
            <a:spLocks noChangeArrowheads="1"/>
          </p:cNvSpPr>
          <p:nvPr/>
        </p:nvSpPr>
        <p:spPr bwMode="auto">
          <a:xfrm>
            <a:off x="0" y="4748951"/>
            <a:ext cx="9144000" cy="1200329"/>
          </a:xfrm>
          <a:prstGeom prst="rect">
            <a:avLst/>
          </a:prstGeom>
          <a:noFill/>
          <a:ln w="9525">
            <a:noFill/>
            <a:miter lim="800000"/>
            <a:headEnd/>
            <a:tailEnd/>
          </a:ln>
        </p:spPr>
        <p:txBody>
          <a:bodyPr>
            <a:spAutoFit/>
          </a:bodyPr>
          <a:lstStyle/>
          <a:p>
            <a:pPr algn="just"/>
            <a:r>
              <a:rPr lang="es-CL" dirty="0"/>
              <a:t>A medida que </a:t>
            </a:r>
            <a:r>
              <a:rPr lang="es-CL" dirty="0" smtClean="0"/>
              <a:t>la mina va creciendo, </a:t>
            </a:r>
            <a:r>
              <a:rPr lang="es-CL" dirty="0"/>
              <a:t>se forman lo que se denominan bancos, que son como “escaleras” alrededor de las cuales se explota el mineral y que están </a:t>
            </a:r>
            <a:r>
              <a:rPr lang="es-CL" dirty="0" smtClean="0"/>
              <a:t>conectados </a:t>
            </a:r>
            <a:r>
              <a:rPr lang="es-CL" dirty="0"/>
              <a:t>a través de </a:t>
            </a:r>
            <a:r>
              <a:rPr lang="es-CL" dirty="0" smtClean="0"/>
              <a:t>rampas para el transito de los equipos entre bancos. </a:t>
            </a:r>
            <a:endParaRPr lang="es-CL" dirty="0"/>
          </a:p>
        </p:txBody>
      </p:sp>
      <p:sp>
        <p:nvSpPr>
          <p:cNvPr id="17416" name="10 Rectángulo"/>
          <p:cNvSpPr>
            <a:spLocks noChangeArrowheads="1"/>
          </p:cNvSpPr>
          <p:nvPr/>
        </p:nvSpPr>
        <p:spPr bwMode="auto">
          <a:xfrm>
            <a:off x="0" y="3369766"/>
            <a:ext cx="9144000" cy="923330"/>
          </a:xfrm>
          <a:prstGeom prst="rect">
            <a:avLst/>
          </a:prstGeom>
          <a:noFill/>
          <a:ln w="9525">
            <a:noFill/>
            <a:miter lim="800000"/>
            <a:headEnd/>
            <a:tailEnd/>
          </a:ln>
        </p:spPr>
        <p:txBody>
          <a:bodyPr>
            <a:spAutoFit/>
          </a:bodyPr>
          <a:lstStyle/>
          <a:p>
            <a:pPr algn="just"/>
            <a:r>
              <a:rPr lang="es-CL" dirty="0"/>
              <a:t>Posteriormente </a:t>
            </a:r>
            <a:r>
              <a:rPr lang="es-CL" dirty="0" smtClean="0"/>
              <a:t>estos grandes volúmenes de material se </a:t>
            </a:r>
            <a:r>
              <a:rPr lang="es-CL" dirty="0"/>
              <a:t>cargan en </a:t>
            </a:r>
            <a:r>
              <a:rPr lang="es-CL" dirty="0" smtClean="0"/>
              <a:t>camiones de gran tonelaje </a:t>
            </a:r>
            <a:r>
              <a:rPr lang="es-CL" dirty="0"/>
              <a:t>con grandes palas eléctricas o hidráulicas, o </a:t>
            </a:r>
            <a:r>
              <a:rPr lang="es-CL" dirty="0" smtClean="0"/>
              <a:t>con cargadores frontales, </a:t>
            </a:r>
            <a:r>
              <a:rPr lang="es-CL" dirty="0"/>
              <a:t>para ser retirados </a:t>
            </a:r>
            <a:r>
              <a:rPr lang="es-CL" dirty="0" smtClean="0"/>
              <a:t>de la mina. </a:t>
            </a:r>
            <a:endParaRPr lang="es-C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P spid="8" grpId="0"/>
      <p:bldP spid="174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bwMode="auto">
          <a:xfrm>
            <a:off x="1071538" y="71414"/>
            <a:ext cx="7512050" cy="1039813"/>
          </a:xfrm>
          <a:prstGeom prst="rect">
            <a:avLst/>
          </a:prstGeom>
          <a:solidFill>
            <a:srgbClr val="FFFFFF"/>
          </a:solidFill>
          <a:ln w="28575">
            <a:solidFill>
              <a:srgbClr val="000000"/>
            </a:solidFill>
            <a:miter lim="800000"/>
            <a:headEnd/>
            <a:tailEnd/>
          </a:ln>
        </p:spPr>
        <p:txBody>
          <a:bodyPr lIns="64008" tIns="32004" rIns="64008" bIns="32004"/>
          <a:lstStyle/>
          <a:p>
            <a:r>
              <a:rPr lang="en-US" b="1" i="1" smtClean="0">
                <a:latin typeface="Arial" pitchFamily="34" charset="0"/>
              </a:rPr>
              <a:t>RODADO  </a:t>
            </a:r>
          </a:p>
        </p:txBody>
      </p:sp>
      <p:sp>
        <p:nvSpPr>
          <p:cNvPr id="18435" name="Rectangle 3"/>
          <p:cNvSpPr>
            <a:spLocks noChangeArrowheads="1"/>
          </p:cNvSpPr>
          <p:nvPr/>
        </p:nvSpPr>
        <p:spPr bwMode="auto">
          <a:xfrm>
            <a:off x="4210050" y="3167063"/>
            <a:ext cx="9144000" cy="0"/>
          </a:xfrm>
          <a:prstGeom prst="rect">
            <a:avLst/>
          </a:prstGeom>
          <a:noFill/>
          <a:ln w="9525">
            <a:noFill/>
            <a:miter lim="800000"/>
            <a:headEnd/>
            <a:tailEnd/>
          </a:ln>
        </p:spPr>
        <p:txBody>
          <a:bodyPr>
            <a:spAutoFit/>
          </a:bodyPr>
          <a:lstStyle/>
          <a:p>
            <a:endParaRPr lang="es-CL"/>
          </a:p>
        </p:txBody>
      </p:sp>
      <p:pic>
        <p:nvPicPr>
          <p:cNvPr id="18436" name="Picture 4"/>
          <p:cNvPicPr>
            <a:picLocks noChangeArrowheads="1"/>
          </p:cNvPicPr>
          <p:nvPr/>
        </p:nvPicPr>
        <p:blipFill>
          <a:blip r:embed="rId2" cstate="print"/>
          <a:srcRect/>
          <a:stretch>
            <a:fillRect/>
          </a:stretch>
        </p:blipFill>
        <p:spPr bwMode="auto">
          <a:xfrm>
            <a:off x="4843463" y="2649538"/>
            <a:ext cx="4191000" cy="2597150"/>
          </a:xfrm>
          <a:prstGeom prst="rect">
            <a:avLst/>
          </a:prstGeom>
          <a:noFill/>
          <a:ln w="12700">
            <a:noFill/>
            <a:miter lim="800000"/>
            <a:headEnd/>
            <a:tailEnd/>
          </a:ln>
        </p:spPr>
      </p:pic>
      <p:sp>
        <p:nvSpPr>
          <p:cNvPr id="18437" name="Rectangle 5"/>
          <p:cNvSpPr>
            <a:spLocks noGrp="1" noChangeArrowheads="1"/>
          </p:cNvSpPr>
          <p:nvPr>
            <p:ph type="body" sz="half" idx="4294967295"/>
          </p:nvPr>
        </p:nvSpPr>
        <p:spPr bwMode="auto">
          <a:xfrm>
            <a:off x="979488" y="1506538"/>
            <a:ext cx="3810000" cy="4105275"/>
          </a:xfrm>
          <a:prstGeom prst="rect">
            <a:avLst/>
          </a:prstGeom>
          <a:noFill/>
          <a:ln w="12700">
            <a:miter lim="800000"/>
            <a:headEnd/>
            <a:tailEnd/>
          </a:ln>
        </p:spPr>
        <p:txBody>
          <a:bodyPr lIns="64008" tIns="32004" rIns="64008" bIns="32004">
            <a:normAutofit lnSpcReduction="10000"/>
          </a:bodyPr>
          <a:lstStyle/>
          <a:p>
            <a:pPr>
              <a:lnSpc>
                <a:spcPct val="90000"/>
              </a:lnSpc>
            </a:pPr>
            <a:r>
              <a:rPr lang="en-US" sz="1800" smtClean="0">
                <a:latin typeface="Arial" pitchFamily="34" charset="0"/>
              </a:rPr>
              <a:t>Un rodado </a:t>
            </a:r>
            <a:r>
              <a:rPr lang="en-US" sz="1800" smtClean="0"/>
              <a:t>“</a:t>
            </a:r>
            <a:r>
              <a:rPr lang="en-US" sz="1800" smtClean="0">
                <a:latin typeface="Arial" pitchFamily="34" charset="0"/>
              </a:rPr>
              <a:t>tipo excavadora</a:t>
            </a:r>
            <a:r>
              <a:rPr lang="en-US" sz="1800" smtClean="0"/>
              <a:t>”</a:t>
            </a:r>
            <a:r>
              <a:rPr lang="en-US" sz="1800" smtClean="0">
                <a:latin typeface="Arial" pitchFamily="34" charset="0"/>
              </a:rPr>
              <a:t>, </a:t>
            </a:r>
            <a:r>
              <a:rPr lang="en-US" sz="1800" smtClean="0"/>
              <a:t>“</a:t>
            </a:r>
            <a:r>
              <a:rPr lang="en-US" sz="1800" smtClean="0">
                <a:latin typeface="Arial" pitchFamily="34" charset="0"/>
              </a:rPr>
              <a:t>CAT 350 especial</a:t>
            </a:r>
            <a:r>
              <a:rPr lang="en-US" sz="1800" smtClean="0"/>
              <a:t>”</a:t>
            </a:r>
            <a:r>
              <a:rPr lang="en-US" sz="1800" smtClean="0">
                <a:latin typeface="Arial" pitchFamily="34" charset="0"/>
              </a:rPr>
              <a:t>.  Utiliza 4 rodillos superiores y 12 rodillos inferiores y zapatas de tres  barras reemplazables.  </a:t>
            </a:r>
          </a:p>
          <a:p>
            <a:pPr>
              <a:lnSpc>
                <a:spcPct val="90000"/>
              </a:lnSpc>
            </a:pPr>
            <a:endParaRPr lang="en-US" sz="1800" smtClean="0">
              <a:latin typeface="Arial" pitchFamily="34" charset="0"/>
            </a:endParaRPr>
          </a:p>
          <a:p>
            <a:pPr>
              <a:lnSpc>
                <a:spcPct val="90000"/>
              </a:lnSpc>
            </a:pPr>
            <a:r>
              <a:rPr lang="en-US" sz="1800" smtClean="0">
                <a:latin typeface="Arial" pitchFamily="34" charset="0"/>
              </a:rPr>
              <a:t>Dos motores hidr</a:t>
            </a:r>
            <a:r>
              <a:rPr lang="en-US" sz="1800" smtClean="0"/>
              <a:t>á</a:t>
            </a:r>
            <a:r>
              <a:rPr lang="en-US" sz="1800" smtClean="0">
                <a:latin typeface="Arial" pitchFamily="34" charset="0"/>
              </a:rPr>
              <a:t>ulicos de propuls</a:t>
            </a:r>
            <a:r>
              <a:rPr lang="es-CL" sz="1800" smtClean="0">
                <a:latin typeface="Arial" pitchFamily="34" charset="0"/>
              </a:rPr>
              <a:t>i</a:t>
            </a:r>
            <a:r>
              <a:rPr lang="es-CL" sz="1800" smtClean="0"/>
              <a:t>ó</a:t>
            </a:r>
            <a:r>
              <a:rPr lang="es-CL" sz="1800" smtClean="0">
                <a:latin typeface="Arial" pitchFamily="34" charset="0"/>
              </a:rPr>
              <a:t>n de 188 HP cada uno, bidireccionales, en un circuito hidrost</a:t>
            </a:r>
            <a:r>
              <a:rPr lang="es-CL" sz="1800" smtClean="0"/>
              <a:t>á</a:t>
            </a:r>
            <a:r>
              <a:rPr lang="es-CL" sz="1800" smtClean="0">
                <a:latin typeface="Arial" pitchFamily="34" charset="0"/>
              </a:rPr>
              <a:t>tico cerrado y un sistema planetario reductor de velocidad.</a:t>
            </a:r>
            <a:endParaRPr lang="en-US" sz="1800" smtClean="0">
              <a:latin typeface="Arial" pitchFamily="34" charset="0"/>
            </a:endParaRPr>
          </a:p>
          <a:p>
            <a:pPr>
              <a:lnSpc>
                <a:spcPct val="90000"/>
              </a:lnSpc>
              <a:buFontTx/>
              <a:buNone/>
            </a:pPr>
            <a:r>
              <a:rPr lang="en-US" sz="1800" smtClean="0">
                <a:latin typeface="Arial" pitchFamily="34" charset="0"/>
              </a:rPr>
              <a:t> </a:t>
            </a:r>
          </a:p>
          <a:p>
            <a:pPr>
              <a:lnSpc>
                <a:spcPct val="90000"/>
              </a:lnSpc>
            </a:pPr>
            <a:r>
              <a:rPr lang="en-US" sz="1800" smtClean="0">
                <a:latin typeface="Arial" pitchFamily="34" charset="0"/>
              </a:rPr>
              <a:t>Un eje oscilante l</a:t>
            </a:r>
            <a:r>
              <a:rPr lang="en-US" sz="1800" smtClean="0"/>
              <a:t>í</a:t>
            </a:r>
            <a:r>
              <a:rPr lang="en-US" sz="1800" smtClean="0">
                <a:latin typeface="Arial" pitchFamily="34" charset="0"/>
              </a:rPr>
              <a:t>mita las tensiones al bastidor cuando se desplaza por un piso a desnivel.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bwMode="auto">
          <a:xfrm>
            <a:off x="1071538" y="71414"/>
            <a:ext cx="7512050" cy="1039813"/>
          </a:xfrm>
          <a:prstGeom prst="rect">
            <a:avLst/>
          </a:prstGeom>
          <a:solidFill>
            <a:srgbClr val="FFFFFF"/>
          </a:solidFill>
          <a:ln w="28575">
            <a:solidFill>
              <a:srgbClr val="000000"/>
            </a:solidFill>
            <a:miter lim="800000"/>
            <a:headEnd/>
            <a:tailEnd/>
          </a:ln>
        </p:spPr>
        <p:txBody>
          <a:bodyPr lIns="64008" tIns="32004" rIns="64008" bIns="32004"/>
          <a:lstStyle/>
          <a:p>
            <a:r>
              <a:rPr lang="en-US" b="1" i="1" smtClean="0">
                <a:latin typeface="Arial" pitchFamily="34" charset="0"/>
              </a:rPr>
              <a:t>TORRE  </a:t>
            </a:r>
          </a:p>
        </p:txBody>
      </p:sp>
      <p:sp>
        <p:nvSpPr>
          <p:cNvPr id="19459" name="Rectangle 3"/>
          <p:cNvSpPr>
            <a:spLocks noChangeArrowheads="1"/>
          </p:cNvSpPr>
          <p:nvPr/>
        </p:nvSpPr>
        <p:spPr bwMode="auto">
          <a:xfrm>
            <a:off x="4210050" y="3167063"/>
            <a:ext cx="9144000" cy="0"/>
          </a:xfrm>
          <a:prstGeom prst="rect">
            <a:avLst/>
          </a:prstGeom>
          <a:noFill/>
          <a:ln w="9525">
            <a:noFill/>
            <a:miter lim="800000"/>
            <a:headEnd/>
            <a:tailEnd/>
          </a:ln>
        </p:spPr>
        <p:txBody>
          <a:bodyPr>
            <a:spAutoFit/>
          </a:bodyPr>
          <a:lstStyle/>
          <a:p>
            <a:endParaRPr lang="es-CL"/>
          </a:p>
        </p:txBody>
      </p:sp>
      <p:pic>
        <p:nvPicPr>
          <p:cNvPr id="19460" name="Picture 4" descr="Pic_DMM3"/>
          <p:cNvPicPr>
            <a:picLocks noChangeAspect="1" noChangeArrowheads="1"/>
          </p:cNvPicPr>
          <p:nvPr/>
        </p:nvPicPr>
        <p:blipFill>
          <a:blip r:embed="rId2" cstate="print"/>
          <a:srcRect/>
          <a:stretch>
            <a:fillRect/>
          </a:stretch>
        </p:blipFill>
        <p:spPr bwMode="auto">
          <a:xfrm>
            <a:off x="5211763" y="1817688"/>
            <a:ext cx="3714750" cy="4729162"/>
          </a:xfrm>
          <a:prstGeom prst="rect">
            <a:avLst/>
          </a:prstGeom>
          <a:noFill/>
          <a:ln w="9525">
            <a:noFill/>
            <a:miter lim="800000"/>
            <a:headEnd/>
            <a:tailEnd/>
          </a:ln>
        </p:spPr>
      </p:pic>
      <p:sp>
        <p:nvSpPr>
          <p:cNvPr id="19461" name="Rectangle 5"/>
          <p:cNvSpPr>
            <a:spLocks noGrp="1" noChangeArrowheads="1"/>
          </p:cNvSpPr>
          <p:nvPr>
            <p:ph type="body" sz="half" idx="4294967295"/>
          </p:nvPr>
        </p:nvSpPr>
        <p:spPr bwMode="auto">
          <a:xfrm>
            <a:off x="979488" y="2233613"/>
            <a:ext cx="4191000" cy="3689350"/>
          </a:xfrm>
          <a:prstGeom prst="rect">
            <a:avLst/>
          </a:prstGeom>
          <a:noFill/>
          <a:ln w="12700">
            <a:miter lim="800000"/>
            <a:headEnd/>
            <a:tailEnd/>
          </a:ln>
        </p:spPr>
        <p:txBody>
          <a:bodyPr lIns="64008" tIns="32004" rIns="64008" bIns="32004"/>
          <a:lstStyle/>
          <a:p>
            <a:pPr>
              <a:lnSpc>
                <a:spcPct val="70000"/>
              </a:lnSpc>
            </a:pPr>
            <a:r>
              <a:rPr lang="en-US" sz="1800" smtClean="0">
                <a:latin typeface="Arial" pitchFamily="34" charset="0"/>
              </a:rPr>
              <a:t>Cuatro vigas principales abiertas al frente de acero estructural ASTM A-500, Grado B. Acero tubular rectangular soldado y cortado en fr</a:t>
            </a:r>
            <a:r>
              <a:rPr lang="en-US" sz="1800" smtClean="0"/>
              <a:t>í</a:t>
            </a:r>
            <a:r>
              <a:rPr lang="en-US" sz="1800" smtClean="0">
                <a:latin typeface="Arial" pitchFamily="34" charset="0"/>
              </a:rPr>
              <a:t>o</a:t>
            </a:r>
          </a:p>
          <a:p>
            <a:pPr>
              <a:lnSpc>
                <a:spcPct val="70000"/>
              </a:lnSpc>
            </a:pPr>
            <a:endParaRPr lang="en-US" sz="1800" smtClean="0">
              <a:latin typeface="Arial" pitchFamily="34" charset="0"/>
            </a:endParaRPr>
          </a:p>
          <a:p>
            <a:pPr>
              <a:lnSpc>
                <a:spcPct val="70000"/>
              </a:lnSpc>
            </a:pPr>
            <a:r>
              <a:rPr lang="en-US" sz="1800" smtClean="0">
                <a:latin typeface="Arial" pitchFamily="34" charset="0"/>
              </a:rPr>
              <a:t>Dos cilindros hidr</a:t>
            </a:r>
            <a:r>
              <a:rPr lang="en-US" sz="1800" smtClean="0"/>
              <a:t>á</a:t>
            </a:r>
            <a:r>
              <a:rPr lang="en-US" sz="1800" smtClean="0">
                <a:latin typeface="Arial" pitchFamily="34" charset="0"/>
              </a:rPr>
              <a:t>ulicos  de 8</a:t>
            </a:r>
            <a:r>
              <a:rPr lang="en-US" sz="1800" smtClean="0"/>
              <a:t>”</a:t>
            </a:r>
            <a:r>
              <a:rPr lang="en-US" sz="1800" smtClean="0">
                <a:latin typeface="Arial" pitchFamily="34" charset="0"/>
              </a:rPr>
              <a:t> (20,3 cm) de di</a:t>
            </a:r>
            <a:r>
              <a:rPr lang="en-US" sz="1800" smtClean="0"/>
              <a:t>á</a:t>
            </a:r>
            <a:r>
              <a:rPr lang="en-US" sz="1800" smtClean="0">
                <a:latin typeface="Arial" pitchFamily="34" charset="0"/>
              </a:rPr>
              <a:t>metro  para el levante de torre. </a:t>
            </a:r>
          </a:p>
          <a:p>
            <a:pPr>
              <a:lnSpc>
                <a:spcPct val="70000"/>
              </a:lnSpc>
            </a:pPr>
            <a:endParaRPr lang="en-US" sz="1800" smtClean="0">
              <a:latin typeface="Arial" pitchFamily="34" charset="0"/>
            </a:endParaRPr>
          </a:p>
          <a:p>
            <a:pPr>
              <a:lnSpc>
                <a:spcPct val="70000"/>
              </a:lnSpc>
            </a:pPr>
            <a:r>
              <a:rPr lang="en-US" sz="1800" smtClean="0">
                <a:latin typeface="Arial" pitchFamily="34" charset="0"/>
              </a:rPr>
              <a:t>Uniones de dos cortes son usadas para proveer resistencia, manteniendo el momento resistente dentro de la estructura de la torre.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bwMode="auto">
          <a:xfrm>
            <a:off x="1142976" y="52371"/>
            <a:ext cx="7512050" cy="1090613"/>
          </a:xfrm>
          <a:prstGeom prst="rect">
            <a:avLst/>
          </a:prstGeom>
          <a:solidFill>
            <a:srgbClr val="FFFFFF"/>
          </a:solidFill>
          <a:ln w="28575">
            <a:solidFill>
              <a:srgbClr val="000000"/>
            </a:solidFill>
            <a:miter lim="800000"/>
            <a:headEnd/>
            <a:tailEnd/>
          </a:ln>
        </p:spPr>
        <p:txBody>
          <a:bodyPr lIns="64008" tIns="32004" rIns="64008" bIns="32004"/>
          <a:lstStyle/>
          <a:p>
            <a:r>
              <a:rPr lang="en-US" b="1" i="1" smtClean="0">
                <a:latin typeface="Arial" pitchFamily="34" charset="0"/>
              </a:rPr>
              <a:t>MANEJO DE BARRAS   </a:t>
            </a:r>
          </a:p>
        </p:txBody>
      </p:sp>
      <p:sp>
        <p:nvSpPr>
          <p:cNvPr id="20483" name="Rectangle 3"/>
          <p:cNvSpPr>
            <a:spLocks noChangeArrowheads="1"/>
          </p:cNvSpPr>
          <p:nvPr/>
        </p:nvSpPr>
        <p:spPr bwMode="auto">
          <a:xfrm>
            <a:off x="4210050" y="3167063"/>
            <a:ext cx="9144000" cy="0"/>
          </a:xfrm>
          <a:prstGeom prst="rect">
            <a:avLst/>
          </a:prstGeom>
          <a:noFill/>
          <a:ln w="9525">
            <a:noFill/>
            <a:miter lim="800000"/>
            <a:headEnd/>
            <a:tailEnd/>
          </a:ln>
        </p:spPr>
        <p:txBody>
          <a:bodyPr>
            <a:spAutoFit/>
          </a:bodyPr>
          <a:lstStyle/>
          <a:p>
            <a:endParaRPr lang="es-CL"/>
          </a:p>
        </p:txBody>
      </p:sp>
      <p:sp>
        <p:nvSpPr>
          <p:cNvPr id="20484" name="Rectangle 4"/>
          <p:cNvSpPr>
            <a:spLocks noGrp="1" noChangeArrowheads="1"/>
          </p:cNvSpPr>
          <p:nvPr>
            <p:ph type="body" sz="half" idx="4294967295"/>
          </p:nvPr>
        </p:nvSpPr>
        <p:spPr bwMode="auto">
          <a:xfrm>
            <a:off x="1089025" y="2025650"/>
            <a:ext cx="4244975" cy="3897313"/>
          </a:xfrm>
          <a:prstGeom prst="rect">
            <a:avLst/>
          </a:prstGeom>
          <a:noFill/>
          <a:ln w="12700">
            <a:miter lim="800000"/>
            <a:headEnd/>
            <a:tailEnd/>
          </a:ln>
        </p:spPr>
        <p:txBody>
          <a:bodyPr lIns="64008" tIns="32004" rIns="64008" bIns="32004"/>
          <a:lstStyle/>
          <a:p>
            <a:pPr>
              <a:lnSpc>
                <a:spcPct val="110000"/>
              </a:lnSpc>
            </a:pPr>
            <a:r>
              <a:rPr lang="en-US" sz="1700" smtClean="0">
                <a:latin typeface="Arial" pitchFamily="34" charset="0"/>
              </a:rPr>
              <a:t>Un soporte de barras hidr</a:t>
            </a:r>
            <a:r>
              <a:rPr lang="en-US" sz="1700" smtClean="0"/>
              <a:t>á</a:t>
            </a:r>
            <a:r>
              <a:rPr lang="en-US" sz="1700" smtClean="0">
                <a:latin typeface="Arial" pitchFamily="34" charset="0"/>
              </a:rPr>
              <a:t>ulico es utilizado para alinear la barra de perforaci</a:t>
            </a:r>
            <a:r>
              <a:rPr lang="en-US" sz="1700" smtClean="0"/>
              <a:t>ó</a:t>
            </a:r>
            <a:r>
              <a:rPr lang="en-US" sz="1700" smtClean="0">
                <a:latin typeface="Arial" pitchFamily="34" charset="0"/>
              </a:rPr>
              <a:t>n durante el cambio  y usado tambi</a:t>
            </a:r>
            <a:r>
              <a:rPr lang="en-US" sz="1700" smtClean="0"/>
              <a:t>é</a:t>
            </a:r>
            <a:r>
              <a:rPr lang="en-US" sz="1700" smtClean="0">
                <a:latin typeface="Arial" pitchFamily="34" charset="0"/>
              </a:rPr>
              <a:t>n en la perforaci</a:t>
            </a:r>
            <a:r>
              <a:rPr lang="en-US" sz="1700" smtClean="0"/>
              <a:t>ó</a:t>
            </a:r>
            <a:r>
              <a:rPr lang="en-US" sz="1700" smtClean="0">
                <a:latin typeface="Arial" pitchFamily="34" charset="0"/>
              </a:rPr>
              <a:t>n angular.</a:t>
            </a:r>
          </a:p>
          <a:p>
            <a:pPr>
              <a:lnSpc>
                <a:spcPct val="110000"/>
              </a:lnSpc>
            </a:pPr>
            <a:r>
              <a:rPr lang="en-US" sz="1700" smtClean="0">
                <a:latin typeface="Arial" pitchFamily="34" charset="0"/>
              </a:rPr>
              <a:t>Con el carrusel totalmente cargado y una barra bajo el cabezal de rotaci</a:t>
            </a:r>
            <a:r>
              <a:rPr lang="en-US" sz="1700" smtClean="0"/>
              <a:t>ó</a:t>
            </a:r>
            <a:r>
              <a:rPr lang="en-US" sz="1700" smtClean="0">
                <a:latin typeface="Arial" pitchFamily="34" charset="0"/>
              </a:rPr>
              <a:t>n, la DM-M3 puede perforar 200 ft  (61 m) con barra de 10 3/4</a:t>
            </a:r>
            <a:r>
              <a:rPr lang="en-US" sz="1700" smtClean="0"/>
              <a:t>”</a:t>
            </a:r>
            <a:r>
              <a:rPr lang="en-US" sz="1700" smtClean="0">
                <a:latin typeface="Arial" pitchFamily="34" charset="0"/>
              </a:rPr>
              <a:t> (273 mm) </a:t>
            </a:r>
            <a:r>
              <a:rPr lang="en-US" sz="1700" smtClean="0"/>
              <a:t>ó</a:t>
            </a:r>
            <a:r>
              <a:rPr lang="en-US" sz="1700" smtClean="0">
                <a:latin typeface="Arial" pitchFamily="34" charset="0"/>
              </a:rPr>
              <a:t>  240 ft (73,2 m) con barra de 8 5/8</a:t>
            </a:r>
            <a:r>
              <a:rPr lang="en-US" sz="1700" smtClean="0"/>
              <a:t>”</a:t>
            </a:r>
            <a:r>
              <a:rPr lang="en-US" sz="1700" smtClean="0">
                <a:latin typeface="Arial" pitchFamily="34" charset="0"/>
              </a:rPr>
              <a:t> (219 mm). </a:t>
            </a:r>
          </a:p>
        </p:txBody>
      </p:sp>
      <p:pic>
        <p:nvPicPr>
          <p:cNvPr id="20485" name="Picture 5"/>
          <p:cNvPicPr>
            <a:picLocks noChangeArrowheads="1"/>
          </p:cNvPicPr>
          <p:nvPr/>
        </p:nvPicPr>
        <p:blipFill>
          <a:blip r:embed="rId2" cstate="print"/>
          <a:srcRect/>
          <a:stretch>
            <a:fillRect/>
          </a:stretch>
        </p:blipFill>
        <p:spPr bwMode="auto">
          <a:xfrm>
            <a:off x="5334000" y="1922463"/>
            <a:ext cx="3756025" cy="4311650"/>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bwMode="auto">
          <a:xfrm>
            <a:off x="1285852" y="52371"/>
            <a:ext cx="7512050" cy="1090613"/>
          </a:xfrm>
          <a:prstGeom prst="rect">
            <a:avLst/>
          </a:prstGeom>
          <a:solidFill>
            <a:srgbClr val="FFFFFF"/>
          </a:solidFill>
          <a:ln w="28575">
            <a:solidFill>
              <a:srgbClr val="000000"/>
            </a:solidFill>
            <a:miter lim="800000"/>
            <a:headEnd/>
            <a:tailEnd/>
          </a:ln>
        </p:spPr>
        <p:txBody>
          <a:bodyPr lIns="64008" tIns="32004" rIns="64008" bIns="32004"/>
          <a:lstStyle/>
          <a:p>
            <a:r>
              <a:rPr lang="en-US" b="1" i="1" smtClean="0">
                <a:latin typeface="Arial" pitchFamily="34" charset="0"/>
              </a:rPr>
              <a:t>MANEJO DE BARRAS   </a:t>
            </a:r>
          </a:p>
        </p:txBody>
      </p:sp>
      <p:sp>
        <p:nvSpPr>
          <p:cNvPr id="21507" name="Rectangle 3"/>
          <p:cNvSpPr>
            <a:spLocks noChangeArrowheads="1"/>
          </p:cNvSpPr>
          <p:nvPr/>
        </p:nvSpPr>
        <p:spPr bwMode="auto">
          <a:xfrm>
            <a:off x="4210050" y="3167063"/>
            <a:ext cx="9144000" cy="0"/>
          </a:xfrm>
          <a:prstGeom prst="rect">
            <a:avLst/>
          </a:prstGeom>
          <a:noFill/>
          <a:ln w="9525">
            <a:noFill/>
            <a:miter lim="800000"/>
            <a:headEnd/>
            <a:tailEnd/>
          </a:ln>
        </p:spPr>
        <p:txBody>
          <a:bodyPr>
            <a:spAutoFit/>
          </a:bodyPr>
          <a:lstStyle/>
          <a:p>
            <a:endParaRPr lang="es-CL"/>
          </a:p>
        </p:txBody>
      </p:sp>
      <p:sp>
        <p:nvSpPr>
          <p:cNvPr id="21508" name="Rectangle 4"/>
          <p:cNvSpPr>
            <a:spLocks noChangeArrowheads="1"/>
          </p:cNvSpPr>
          <p:nvPr/>
        </p:nvSpPr>
        <p:spPr bwMode="auto">
          <a:xfrm>
            <a:off x="3673475" y="2795588"/>
            <a:ext cx="0" cy="0"/>
          </a:xfrm>
          <a:prstGeom prst="rect">
            <a:avLst/>
          </a:prstGeom>
          <a:noFill/>
          <a:ln w="9525">
            <a:noFill/>
            <a:miter lim="800000"/>
            <a:headEnd/>
            <a:tailEnd/>
          </a:ln>
        </p:spPr>
        <p:txBody>
          <a:bodyPr>
            <a:spAutoFit/>
          </a:bodyPr>
          <a:lstStyle/>
          <a:p>
            <a:endParaRPr lang="es-CL"/>
          </a:p>
        </p:txBody>
      </p:sp>
      <p:pic>
        <p:nvPicPr>
          <p:cNvPr id="21509" name="Picture 5"/>
          <p:cNvPicPr>
            <a:picLocks noChangeAspect="1" noChangeArrowheads="1"/>
          </p:cNvPicPr>
          <p:nvPr/>
        </p:nvPicPr>
        <p:blipFill>
          <a:blip r:embed="rId2" cstate="print"/>
          <a:srcRect/>
          <a:stretch>
            <a:fillRect/>
          </a:stretch>
        </p:blipFill>
        <p:spPr bwMode="auto">
          <a:xfrm>
            <a:off x="1306513" y="1298575"/>
            <a:ext cx="4462462" cy="2887663"/>
          </a:xfrm>
          <a:prstGeom prst="rect">
            <a:avLst/>
          </a:prstGeom>
          <a:noFill/>
          <a:ln w="9525">
            <a:noFill/>
            <a:miter lim="800000"/>
            <a:headEnd/>
            <a:tailEnd/>
          </a:ln>
        </p:spPr>
      </p:pic>
      <p:sp>
        <p:nvSpPr>
          <p:cNvPr id="21510" name="Rectangle 6"/>
          <p:cNvSpPr>
            <a:spLocks noChangeArrowheads="1"/>
          </p:cNvSpPr>
          <p:nvPr/>
        </p:nvSpPr>
        <p:spPr bwMode="auto">
          <a:xfrm>
            <a:off x="3673475" y="2795588"/>
            <a:ext cx="0" cy="0"/>
          </a:xfrm>
          <a:prstGeom prst="rect">
            <a:avLst/>
          </a:prstGeom>
          <a:noFill/>
          <a:ln w="9525">
            <a:noFill/>
            <a:miter lim="800000"/>
            <a:headEnd/>
            <a:tailEnd/>
          </a:ln>
        </p:spPr>
        <p:txBody>
          <a:bodyPr>
            <a:spAutoFit/>
          </a:bodyPr>
          <a:lstStyle/>
          <a:p>
            <a:endParaRPr lang="es-CL"/>
          </a:p>
        </p:txBody>
      </p:sp>
      <p:sp>
        <p:nvSpPr>
          <p:cNvPr id="21511" name="Rectangle 7"/>
          <p:cNvSpPr>
            <a:spLocks noChangeArrowheads="1"/>
          </p:cNvSpPr>
          <p:nvPr/>
        </p:nvSpPr>
        <p:spPr bwMode="auto">
          <a:xfrm>
            <a:off x="4129088" y="2681288"/>
            <a:ext cx="0" cy="0"/>
          </a:xfrm>
          <a:prstGeom prst="rect">
            <a:avLst/>
          </a:prstGeom>
          <a:noFill/>
          <a:ln w="9525">
            <a:noFill/>
            <a:miter lim="800000"/>
            <a:headEnd/>
            <a:tailEnd/>
          </a:ln>
        </p:spPr>
        <p:txBody>
          <a:bodyPr>
            <a:spAutoFit/>
          </a:bodyPr>
          <a:lstStyle/>
          <a:p>
            <a:endParaRPr lang="es-CL"/>
          </a:p>
        </p:txBody>
      </p:sp>
      <p:pic>
        <p:nvPicPr>
          <p:cNvPr id="21512" name="Picture 8"/>
          <p:cNvPicPr>
            <a:picLocks noChangeAspect="1" noChangeArrowheads="1"/>
          </p:cNvPicPr>
          <p:nvPr/>
        </p:nvPicPr>
        <p:blipFill>
          <a:blip r:embed="rId3" cstate="print"/>
          <a:srcRect/>
          <a:stretch>
            <a:fillRect/>
          </a:stretch>
        </p:blipFill>
        <p:spPr bwMode="auto">
          <a:xfrm>
            <a:off x="6523038" y="1298575"/>
            <a:ext cx="2239962" cy="3190875"/>
          </a:xfrm>
          <a:prstGeom prst="rect">
            <a:avLst/>
          </a:prstGeom>
          <a:noFill/>
          <a:ln w="9525">
            <a:noFill/>
            <a:miter lim="800000"/>
            <a:headEnd/>
            <a:tailEnd/>
          </a:ln>
        </p:spPr>
      </p:pic>
      <p:sp>
        <p:nvSpPr>
          <p:cNvPr id="21513" name="Rectangle 9"/>
          <p:cNvSpPr>
            <a:spLocks noChangeArrowheads="1"/>
          </p:cNvSpPr>
          <p:nvPr/>
        </p:nvSpPr>
        <p:spPr bwMode="auto">
          <a:xfrm>
            <a:off x="2851150" y="2281238"/>
            <a:ext cx="0" cy="0"/>
          </a:xfrm>
          <a:prstGeom prst="rect">
            <a:avLst/>
          </a:prstGeom>
          <a:noFill/>
          <a:ln w="9525">
            <a:noFill/>
            <a:miter lim="800000"/>
            <a:headEnd/>
            <a:tailEnd/>
          </a:ln>
        </p:spPr>
        <p:txBody>
          <a:bodyPr>
            <a:spAutoFit/>
          </a:bodyPr>
          <a:lstStyle/>
          <a:p>
            <a:endParaRPr lang="es-CL"/>
          </a:p>
        </p:txBody>
      </p:sp>
      <p:pic>
        <p:nvPicPr>
          <p:cNvPr id="21514" name="Picture 10"/>
          <p:cNvPicPr>
            <a:picLocks noChangeAspect="1" noChangeArrowheads="1"/>
          </p:cNvPicPr>
          <p:nvPr/>
        </p:nvPicPr>
        <p:blipFill>
          <a:blip r:embed="rId4" cstate="print"/>
          <a:srcRect/>
          <a:stretch>
            <a:fillRect/>
          </a:stretch>
        </p:blipFill>
        <p:spPr bwMode="auto">
          <a:xfrm>
            <a:off x="1306513" y="4000500"/>
            <a:ext cx="4468812" cy="2847975"/>
          </a:xfrm>
          <a:prstGeom prst="rect">
            <a:avLst/>
          </a:prstGeom>
          <a:noFill/>
          <a:ln w="9525">
            <a:noFill/>
            <a:miter lim="800000"/>
            <a:headEnd/>
            <a:tailEnd/>
          </a:ln>
        </p:spPr>
      </p:pic>
      <p:sp>
        <p:nvSpPr>
          <p:cNvPr id="21515" name="Rectangle 11"/>
          <p:cNvSpPr>
            <a:spLocks noChangeArrowheads="1"/>
          </p:cNvSpPr>
          <p:nvPr/>
        </p:nvSpPr>
        <p:spPr bwMode="auto">
          <a:xfrm>
            <a:off x="3154363" y="2471738"/>
            <a:ext cx="0" cy="0"/>
          </a:xfrm>
          <a:prstGeom prst="rect">
            <a:avLst/>
          </a:prstGeom>
          <a:noFill/>
          <a:ln w="9525">
            <a:noFill/>
            <a:miter lim="800000"/>
            <a:headEnd/>
            <a:tailEnd/>
          </a:ln>
        </p:spPr>
        <p:txBody>
          <a:bodyPr>
            <a:spAutoFit/>
          </a:bodyPr>
          <a:lstStyle/>
          <a:p>
            <a:endParaRPr lang="es-CL"/>
          </a:p>
        </p:txBody>
      </p:sp>
      <p:pic>
        <p:nvPicPr>
          <p:cNvPr id="21516" name="Picture 12"/>
          <p:cNvPicPr>
            <a:picLocks noChangeAspect="1" noChangeArrowheads="1"/>
          </p:cNvPicPr>
          <p:nvPr/>
        </p:nvPicPr>
        <p:blipFill>
          <a:blip r:embed="rId5" cstate="print"/>
          <a:srcRect/>
          <a:stretch>
            <a:fillRect/>
          </a:stretch>
        </p:blipFill>
        <p:spPr bwMode="auto">
          <a:xfrm>
            <a:off x="6035675" y="4572000"/>
            <a:ext cx="2998788" cy="191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bwMode="auto">
          <a:xfrm>
            <a:off x="1214414" y="31733"/>
            <a:ext cx="7512050" cy="1039813"/>
          </a:xfrm>
          <a:prstGeom prst="rect">
            <a:avLst/>
          </a:prstGeom>
          <a:solidFill>
            <a:srgbClr val="FFFFFF"/>
          </a:solidFill>
          <a:ln w="28575">
            <a:solidFill>
              <a:srgbClr val="000000"/>
            </a:solidFill>
            <a:miter lim="800000"/>
            <a:headEnd/>
            <a:tailEnd/>
          </a:ln>
        </p:spPr>
        <p:txBody>
          <a:bodyPr lIns="64008" tIns="32004" rIns="64008" bIns="32004"/>
          <a:lstStyle/>
          <a:p>
            <a:r>
              <a:rPr lang="en-US" b="1" i="1" smtClean="0">
                <a:latin typeface="Arial" pitchFamily="34" charset="0"/>
              </a:rPr>
              <a:t>CABINA       </a:t>
            </a:r>
          </a:p>
        </p:txBody>
      </p:sp>
      <p:sp>
        <p:nvSpPr>
          <p:cNvPr id="23555" name="Rectangle 3"/>
          <p:cNvSpPr>
            <a:spLocks noChangeArrowheads="1"/>
          </p:cNvSpPr>
          <p:nvPr/>
        </p:nvSpPr>
        <p:spPr bwMode="auto">
          <a:xfrm>
            <a:off x="4210050" y="3167063"/>
            <a:ext cx="9144000" cy="0"/>
          </a:xfrm>
          <a:prstGeom prst="rect">
            <a:avLst/>
          </a:prstGeom>
          <a:noFill/>
          <a:ln w="9525">
            <a:noFill/>
            <a:miter lim="800000"/>
            <a:headEnd/>
            <a:tailEnd/>
          </a:ln>
        </p:spPr>
        <p:txBody>
          <a:bodyPr>
            <a:spAutoFit/>
          </a:bodyPr>
          <a:lstStyle/>
          <a:p>
            <a:endParaRPr lang="es-CL"/>
          </a:p>
        </p:txBody>
      </p:sp>
      <p:sp>
        <p:nvSpPr>
          <p:cNvPr id="23556" name="Rectangle 4"/>
          <p:cNvSpPr>
            <a:spLocks noGrp="1" noChangeArrowheads="1"/>
          </p:cNvSpPr>
          <p:nvPr>
            <p:ph type="body" sz="half" idx="4294967295"/>
          </p:nvPr>
        </p:nvSpPr>
        <p:spPr bwMode="auto">
          <a:xfrm>
            <a:off x="1089025" y="1974850"/>
            <a:ext cx="3429000" cy="4103688"/>
          </a:xfrm>
          <a:prstGeom prst="rect">
            <a:avLst/>
          </a:prstGeom>
          <a:noFill/>
          <a:ln w="12700">
            <a:miter lim="800000"/>
            <a:headEnd/>
            <a:tailEnd/>
          </a:ln>
        </p:spPr>
        <p:txBody>
          <a:bodyPr lIns="64008" tIns="32004" rIns="64008" bIns="32004"/>
          <a:lstStyle/>
          <a:p>
            <a:pPr>
              <a:lnSpc>
                <a:spcPct val="90000"/>
              </a:lnSpc>
            </a:pPr>
            <a:r>
              <a:rPr lang="en-US" sz="1800" dirty="0" smtClean="0">
                <a:latin typeface="Arial" pitchFamily="34" charset="0"/>
              </a:rPr>
              <a:t>La </a:t>
            </a:r>
            <a:r>
              <a:rPr lang="en-US" sz="1800" dirty="0" err="1" smtClean="0">
                <a:latin typeface="Arial" pitchFamily="34" charset="0"/>
              </a:rPr>
              <a:t>cabina</a:t>
            </a:r>
            <a:r>
              <a:rPr lang="en-US" sz="1800" dirty="0" smtClean="0">
                <a:latin typeface="Arial" pitchFamily="34" charset="0"/>
              </a:rPr>
              <a:t> </a:t>
            </a:r>
            <a:r>
              <a:rPr lang="en-US" sz="1800" dirty="0" err="1" smtClean="0">
                <a:latin typeface="Arial" pitchFamily="34" charset="0"/>
              </a:rPr>
              <a:t>esta</a:t>
            </a:r>
            <a:r>
              <a:rPr lang="en-US" sz="1800" dirty="0" smtClean="0">
                <a:latin typeface="Arial" pitchFamily="34" charset="0"/>
              </a:rPr>
              <a:t> </a:t>
            </a:r>
            <a:r>
              <a:rPr lang="en-US" sz="1800" dirty="0" err="1" smtClean="0">
                <a:latin typeface="Arial" pitchFamily="34" charset="0"/>
              </a:rPr>
              <a:t>termicamente</a:t>
            </a:r>
            <a:r>
              <a:rPr lang="en-US" sz="1800" dirty="0" smtClean="0">
                <a:latin typeface="Arial" pitchFamily="34" charset="0"/>
              </a:rPr>
              <a:t> </a:t>
            </a:r>
            <a:r>
              <a:rPr lang="en-US" sz="1800" dirty="0" err="1" smtClean="0">
                <a:latin typeface="Arial" pitchFamily="34" charset="0"/>
              </a:rPr>
              <a:t>aislada</a:t>
            </a:r>
            <a:r>
              <a:rPr lang="en-US" sz="1800" dirty="0" smtClean="0">
                <a:latin typeface="Arial" pitchFamily="34" charset="0"/>
              </a:rPr>
              <a:t> y </a:t>
            </a:r>
            <a:r>
              <a:rPr lang="en-US" sz="1800" dirty="0" err="1" smtClean="0">
                <a:latin typeface="Arial" pitchFamily="34" charset="0"/>
              </a:rPr>
              <a:t>presurizada</a:t>
            </a:r>
            <a:r>
              <a:rPr lang="en-US" sz="1800" dirty="0" smtClean="0">
                <a:latin typeface="Arial" pitchFamily="34" charset="0"/>
              </a:rPr>
              <a:t>, </a:t>
            </a:r>
            <a:r>
              <a:rPr lang="en-US" sz="1800" dirty="0" err="1" smtClean="0">
                <a:latin typeface="Arial" pitchFamily="34" charset="0"/>
              </a:rPr>
              <a:t>montada</a:t>
            </a:r>
            <a:r>
              <a:rPr lang="en-US" sz="1800" dirty="0" smtClean="0">
                <a:latin typeface="Arial" pitchFamily="34" charset="0"/>
              </a:rPr>
              <a:t> </a:t>
            </a:r>
            <a:r>
              <a:rPr lang="en-US" sz="1800" dirty="0" err="1" smtClean="0">
                <a:latin typeface="Arial" pitchFamily="34" charset="0"/>
              </a:rPr>
              <a:t>sobre</a:t>
            </a:r>
            <a:r>
              <a:rPr lang="en-US" sz="1800" dirty="0" smtClean="0">
                <a:latin typeface="Arial" pitchFamily="34" charset="0"/>
              </a:rPr>
              <a:t> </a:t>
            </a:r>
            <a:r>
              <a:rPr lang="en-US" sz="1800" dirty="0" err="1" smtClean="0">
                <a:latin typeface="Arial" pitchFamily="34" charset="0"/>
              </a:rPr>
              <a:t>amortiguadores</a:t>
            </a:r>
            <a:r>
              <a:rPr lang="en-US" sz="1800" dirty="0" smtClean="0">
                <a:latin typeface="Arial" pitchFamily="34" charset="0"/>
              </a:rPr>
              <a:t> de </a:t>
            </a:r>
            <a:r>
              <a:rPr lang="en-US" sz="1800" dirty="0" err="1" smtClean="0">
                <a:latin typeface="Arial" pitchFamily="34" charset="0"/>
              </a:rPr>
              <a:t>goma</a:t>
            </a:r>
            <a:r>
              <a:rPr lang="en-US" sz="1800" dirty="0" smtClean="0">
                <a:latin typeface="Arial" pitchFamily="34" charset="0"/>
              </a:rPr>
              <a:t> y </a:t>
            </a:r>
            <a:r>
              <a:rPr lang="en-US" sz="1800" dirty="0" err="1" smtClean="0">
                <a:latin typeface="Arial" pitchFamily="34" charset="0"/>
              </a:rPr>
              <a:t>equipada</a:t>
            </a:r>
            <a:r>
              <a:rPr lang="en-US" sz="1800" dirty="0" smtClean="0">
                <a:latin typeface="Arial" pitchFamily="34" charset="0"/>
              </a:rPr>
              <a:t> con </a:t>
            </a:r>
            <a:r>
              <a:rPr lang="en-US" sz="1800" dirty="0" err="1" smtClean="0">
                <a:latin typeface="Arial" pitchFamily="34" charset="0"/>
              </a:rPr>
              <a:t>vidrios</a:t>
            </a:r>
            <a:r>
              <a:rPr lang="en-US" sz="1800" dirty="0" smtClean="0">
                <a:latin typeface="Arial" pitchFamily="34" charset="0"/>
              </a:rPr>
              <a:t> </a:t>
            </a:r>
            <a:r>
              <a:rPr lang="en-US" sz="1800" dirty="0" err="1" smtClean="0">
                <a:latin typeface="Arial" pitchFamily="34" charset="0"/>
              </a:rPr>
              <a:t>tinteados</a:t>
            </a:r>
            <a:r>
              <a:rPr lang="en-US" sz="1800" dirty="0" smtClean="0">
                <a:latin typeface="Arial" pitchFamily="34" charset="0"/>
              </a:rPr>
              <a:t>, </a:t>
            </a:r>
            <a:r>
              <a:rPr lang="en-US" sz="1800" dirty="0" err="1" smtClean="0">
                <a:latin typeface="Arial" pitchFamily="34" charset="0"/>
              </a:rPr>
              <a:t>asiento</a:t>
            </a:r>
            <a:r>
              <a:rPr lang="en-US" sz="1800" dirty="0" smtClean="0">
                <a:latin typeface="Arial" pitchFamily="34" charset="0"/>
              </a:rPr>
              <a:t> </a:t>
            </a:r>
            <a:r>
              <a:rPr lang="en-US" sz="1800" dirty="0" err="1" smtClean="0">
                <a:latin typeface="Arial" pitchFamily="34" charset="0"/>
              </a:rPr>
              <a:t>giratorio</a:t>
            </a:r>
            <a:r>
              <a:rPr lang="en-US" sz="1800" dirty="0" smtClean="0">
                <a:latin typeface="Arial" pitchFamily="34" charset="0"/>
              </a:rPr>
              <a:t> </a:t>
            </a:r>
            <a:r>
              <a:rPr lang="en-US" sz="1800" dirty="0" err="1" smtClean="0">
                <a:latin typeface="Arial" pitchFamily="34" charset="0"/>
              </a:rPr>
              <a:t>suspensión</a:t>
            </a:r>
            <a:r>
              <a:rPr lang="en-US" sz="1800" dirty="0" smtClean="0">
                <a:latin typeface="Arial" pitchFamily="34" charset="0"/>
              </a:rPr>
              <a:t> </a:t>
            </a:r>
            <a:r>
              <a:rPr lang="en-US" sz="1800" dirty="0" err="1" smtClean="0">
                <a:latin typeface="Arial" pitchFamily="34" charset="0"/>
              </a:rPr>
              <a:t>ajustable</a:t>
            </a:r>
            <a:r>
              <a:rPr lang="en-US" sz="1800" dirty="0" smtClean="0">
                <a:latin typeface="Arial" pitchFamily="34" charset="0"/>
              </a:rPr>
              <a:t> y dos </a:t>
            </a:r>
            <a:r>
              <a:rPr lang="en-US" sz="1800" dirty="0" err="1" smtClean="0">
                <a:latin typeface="Arial" pitchFamily="34" charset="0"/>
              </a:rPr>
              <a:t>puertas</a:t>
            </a:r>
            <a:r>
              <a:rPr lang="en-US" sz="1800" dirty="0" smtClean="0">
                <a:latin typeface="Arial" pitchFamily="34" charset="0"/>
              </a:rPr>
              <a:t> con </a:t>
            </a:r>
            <a:r>
              <a:rPr lang="en-US" sz="1800" dirty="0" err="1" smtClean="0">
                <a:latin typeface="Arial" pitchFamily="34" charset="0"/>
              </a:rPr>
              <a:t>chapa</a:t>
            </a:r>
            <a:r>
              <a:rPr lang="en-US" sz="1800" dirty="0" smtClean="0">
                <a:latin typeface="Arial" pitchFamily="34" charset="0"/>
              </a:rPr>
              <a:t> de </a:t>
            </a:r>
            <a:r>
              <a:rPr lang="en-US" sz="1800" dirty="0" err="1" smtClean="0">
                <a:latin typeface="Arial" pitchFamily="34" charset="0"/>
              </a:rPr>
              <a:t>seguridad</a:t>
            </a:r>
            <a:r>
              <a:rPr lang="en-US" sz="1800" dirty="0" smtClean="0">
                <a:latin typeface="Arial" pitchFamily="34" charset="0"/>
              </a:rPr>
              <a:t>. </a:t>
            </a:r>
          </a:p>
          <a:p>
            <a:pPr>
              <a:lnSpc>
                <a:spcPct val="90000"/>
              </a:lnSpc>
            </a:pPr>
            <a:endParaRPr lang="en-US" sz="1800" dirty="0" smtClean="0">
              <a:latin typeface="Arial" pitchFamily="34" charset="0"/>
            </a:endParaRPr>
          </a:p>
          <a:p>
            <a:pPr>
              <a:lnSpc>
                <a:spcPct val="90000"/>
              </a:lnSpc>
            </a:pPr>
            <a:r>
              <a:rPr lang="en-US" sz="1800" dirty="0" smtClean="0">
                <a:latin typeface="Arial" pitchFamily="34" charset="0"/>
              </a:rPr>
              <a:t>La DM-M3 </a:t>
            </a:r>
            <a:r>
              <a:rPr lang="en-US" sz="1800" dirty="0" err="1" smtClean="0">
                <a:latin typeface="Arial" pitchFamily="34" charset="0"/>
              </a:rPr>
              <a:t>cuenta</a:t>
            </a:r>
            <a:r>
              <a:rPr lang="en-US" sz="1800" dirty="0" smtClean="0">
                <a:latin typeface="Arial" pitchFamily="34" charset="0"/>
              </a:rPr>
              <a:t> con </a:t>
            </a:r>
            <a:r>
              <a:rPr lang="en-US" sz="1800" dirty="0" err="1" smtClean="0">
                <a:latin typeface="Arial" pitchFamily="34" charset="0"/>
              </a:rPr>
              <a:t>una</a:t>
            </a:r>
            <a:r>
              <a:rPr lang="en-US" sz="1800" dirty="0" smtClean="0">
                <a:latin typeface="Arial" pitchFamily="34" charset="0"/>
              </a:rPr>
              <a:t> </a:t>
            </a:r>
            <a:r>
              <a:rPr lang="en-US" sz="1800" dirty="0" err="1" smtClean="0">
                <a:latin typeface="Arial" pitchFamily="34" charset="0"/>
              </a:rPr>
              <a:t>plataforma</a:t>
            </a:r>
            <a:r>
              <a:rPr lang="en-US" sz="1800" dirty="0" smtClean="0">
                <a:latin typeface="Arial" pitchFamily="34" charset="0"/>
              </a:rPr>
              <a:t> a los 360° </a:t>
            </a:r>
            <a:r>
              <a:rPr lang="en-US" sz="1800" dirty="0" err="1" smtClean="0">
                <a:latin typeface="Arial" pitchFamily="34" charset="0"/>
              </a:rPr>
              <a:t>alrededor</a:t>
            </a:r>
            <a:r>
              <a:rPr lang="en-US" sz="1800" dirty="0" smtClean="0">
                <a:latin typeface="Arial" pitchFamily="34" charset="0"/>
              </a:rPr>
              <a:t> de la </a:t>
            </a:r>
            <a:r>
              <a:rPr lang="en-US" sz="1800" dirty="0" err="1" smtClean="0">
                <a:latin typeface="Arial" pitchFamily="34" charset="0"/>
              </a:rPr>
              <a:t>maquina</a:t>
            </a:r>
            <a:r>
              <a:rPr lang="en-US" sz="1800" dirty="0" smtClean="0">
                <a:latin typeface="Arial" pitchFamily="34" charset="0"/>
              </a:rPr>
              <a:t> </a:t>
            </a:r>
            <a:r>
              <a:rPr lang="en-US" sz="1800" dirty="0" err="1" smtClean="0">
                <a:latin typeface="Arial" pitchFamily="34" charset="0"/>
              </a:rPr>
              <a:t>incluyendo</a:t>
            </a:r>
            <a:r>
              <a:rPr lang="en-US" sz="1800" dirty="0" smtClean="0">
                <a:latin typeface="Arial" pitchFamily="34" charset="0"/>
              </a:rPr>
              <a:t> la </a:t>
            </a:r>
            <a:r>
              <a:rPr lang="en-US" sz="1800" dirty="0" err="1" smtClean="0">
                <a:latin typeface="Arial" pitchFamily="34" charset="0"/>
              </a:rPr>
              <a:t>cabina</a:t>
            </a:r>
            <a:r>
              <a:rPr lang="en-US" sz="1800" dirty="0" smtClean="0">
                <a:latin typeface="Arial" pitchFamily="34" charset="0"/>
              </a:rPr>
              <a:t>. </a:t>
            </a:r>
          </a:p>
        </p:txBody>
      </p:sp>
      <p:pic>
        <p:nvPicPr>
          <p:cNvPr id="23557" name="Picture 5"/>
          <p:cNvPicPr>
            <a:picLocks noChangeArrowheads="1"/>
          </p:cNvPicPr>
          <p:nvPr/>
        </p:nvPicPr>
        <p:blipFill>
          <a:blip r:embed="rId2" cstate="print"/>
          <a:srcRect/>
          <a:stretch>
            <a:fillRect/>
          </a:stretch>
        </p:blipFill>
        <p:spPr bwMode="auto">
          <a:xfrm>
            <a:off x="4518025" y="2233613"/>
            <a:ext cx="4408488" cy="3844925"/>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bwMode="auto">
          <a:xfrm>
            <a:off x="1142976" y="31733"/>
            <a:ext cx="7512050" cy="1039813"/>
          </a:xfrm>
          <a:prstGeom prst="rect">
            <a:avLst/>
          </a:prstGeom>
          <a:solidFill>
            <a:srgbClr val="FFFFFF"/>
          </a:solidFill>
          <a:ln w="28575">
            <a:solidFill>
              <a:srgbClr val="000000"/>
            </a:solidFill>
            <a:miter lim="800000"/>
            <a:headEnd/>
            <a:tailEnd/>
          </a:ln>
        </p:spPr>
        <p:txBody>
          <a:bodyPr lIns="64008" tIns="32004" rIns="64008" bIns="32004"/>
          <a:lstStyle/>
          <a:p>
            <a:r>
              <a:rPr lang="en-US" b="1" i="1" smtClean="0">
                <a:latin typeface="Arial" pitchFamily="34" charset="0"/>
              </a:rPr>
              <a:t>CONTROLES        </a:t>
            </a:r>
          </a:p>
        </p:txBody>
      </p:sp>
      <p:sp>
        <p:nvSpPr>
          <p:cNvPr id="24579" name="Rectangle 3"/>
          <p:cNvSpPr>
            <a:spLocks noChangeArrowheads="1"/>
          </p:cNvSpPr>
          <p:nvPr/>
        </p:nvSpPr>
        <p:spPr bwMode="auto">
          <a:xfrm>
            <a:off x="4210050" y="3167063"/>
            <a:ext cx="9144000" cy="0"/>
          </a:xfrm>
          <a:prstGeom prst="rect">
            <a:avLst/>
          </a:prstGeom>
          <a:noFill/>
          <a:ln w="9525">
            <a:noFill/>
            <a:miter lim="800000"/>
            <a:headEnd/>
            <a:tailEnd/>
          </a:ln>
        </p:spPr>
        <p:txBody>
          <a:bodyPr>
            <a:spAutoFit/>
          </a:bodyPr>
          <a:lstStyle/>
          <a:p>
            <a:endParaRPr lang="es-CL"/>
          </a:p>
        </p:txBody>
      </p:sp>
      <p:sp>
        <p:nvSpPr>
          <p:cNvPr id="24580" name="Rectangle 4"/>
          <p:cNvSpPr>
            <a:spLocks noGrp="1" noChangeArrowheads="1"/>
          </p:cNvSpPr>
          <p:nvPr>
            <p:ph type="body" sz="half" idx="4294967295"/>
          </p:nvPr>
        </p:nvSpPr>
        <p:spPr bwMode="auto">
          <a:xfrm>
            <a:off x="979488" y="1506538"/>
            <a:ext cx="3973512" cy="5091112"/>
          </a:xfrm>
          <a:prstGeom prst="rect">
            <a:avLst/>
          </a:prstGeom>
          <a:noFill/>
          <a:ln w="12700">
            <a:miter lim="800000"/>
            <a:headEnd/>
            <a:tailEnd/>
          </a:ln>
        </p:spPr>
        <p:txBody>
          <a:bodyPr lIns="64008" tIns="32004" rIns="64008" bIns="32004"/>
          <a:lstStyle/>
          <a:p>
            <a:pPr>
              <a:lnSpc>
                <a:spcPct val="90000"/>
              </a:lnSpc>
            </a:pPr>
            <a:r>
              <a:rPr lang="en-US" sz="1800" dirty="0" err="1" smtClean="0">
                <a:latin typeface="Arial" pitchFamily="34" charset="0"/>
              </a:rPr>
              <a:t>Todas</a:t>
            </a:r>
            <a:r>
              <a:rPr lang="en-US" sz="1800" dirty="0" smtClean="0">
                <a:latin typeface="Arial" pitchFamily="34" charset="0"/>
              </a:rPr>
              <a:t> </a:t>
            </a:r>
            <a:r>
              <a:rPr lang="en-US" sz="1800" dirty="0" err="1" smtClean="0">
                <a:latin typeface="Arial" pitchFamily="34" charset="0"/>
              </a:rPr>
              <a:t>las</a:t>
            </a:r>
            <a:r>
              <a:rPr lang="en-US" sz="1800" dirty="0" smtClean="0">
                <a:latin typeface="Arial" pitchFamily="34" charset="0"/>
              </a:rPr>
              <a:t> </a:t>
            </a:r>
            <a:r>
              <a:rPr lang="en-US" sz="1800" dirty="0" err="1" smtClean="0">
                <a:latin typeface="Arial" pitchFamily="34" charset="0"/>
              </a:rPr>
              <a:t>funciones</a:t>
            </a:r>
            <a:r>
              <a:rPr lang="en-US" sz="1800" dirty="0" smtClean="0">
                <a:latin typeface="Arial" pitchFamily="34" charset="0"/>
              </a:rPr>
              <a:t> </a:t>
            </a:r>
            <a:r>
              <a:rPr lang="en-US" sz="1800" dirty="0" err="1" smtClean="0">
                <a:latin typeface="Arial" pitchFamily="34" charset="0"/>
              </a:rPr>
              <a:t>estan</a:t>
            </a:r>
            <a:r>
              <a:rPr lang="en-US" sz="1800" dirty="0" smtClean="0">
                <a:latin typeface="Arial" pitchFamily="34" charset="0"/>
              </a:rPr>
              <a:t> </a:t>
            </a:r>
            <a:r>
              <a:rPr lang="en-US" sz="1800" dirty="0" err="1" smtClean="0">
                <a:latin typeface="Arial" pitchFamily="34" charset="0"/>
              </a:rPr>
              <a:t>controladas</a:t>
            </a:r>
            <a:r>
              <a:rPr lang="en-US" sz="1800" dirty="0" smtClean="0">
                <a:latin typeface="Arial" pitchFamily="34" charset="0"/>
              </a:rPr>
              <a:t> </a:t>
            </a:r>
            <a:r>
              <a:rPr lang="en-US" sz="1800" dirty="0" err="1" smtClean="0">
                <a:latin typeface="Arial" pitchFamily="34" charset="0"/>
              </a:rPr>
              <a:t>desde</a:t>
            </a:r>
            <a:r>
              <a:rPr lang="en-US" sz="1800" dirty="0" smtClean="0">
                <a:latin typeface="Arial" pitchFamily="34" charset="0"/>
              </a:rPr>
              <a:t> la </a:t>
            </a:r>
            <a:r>
              <a:rPr lang="en-US" sz="1800" dirty="0" err="1" smtClean="0">
                <a:latin typeface="Arial" pitchFamily="34" charset="0"/>
              </a:rPr>
              <a:t>cabina</a:t>
            </a:r>
            <a:r>
              <a:rPr lang="en-US" sz="1800" dirty="0" smtClean="0">
                <a:latin typeface="Arial" pitchFamily="34" charset="0"/>
              </a:rPr>
              <a:t> por el </a:t>
            </a:r>
            <a:r>
              <a:rPr lang="en-US" sz="1800" dirty="0" err="1" smtClean="0">
                <a:latin typeface="Arial" pitchFamily="34" charset="0"/>
              </a:rPr>
              <a:t>operador</a:t>
            </a:r>
            <a:r>
              <a:rPr lang="en-US" sz="1800" dirty="0" smtClean="0">
                <a:latin typeface="Arial" pitchFamily="34" charset="0"/>
              </a:rPr>
              <a:t>.</a:t>
            </a:r>
          </a:p>
          <a:p>
            <a:pPr>
              <a:lnSpc>
                <a:spcPct val="90000"/>
              </a:lnSpc>
            </a:pPr>
            <a:endParaRPr lang="en-US" sz="1800" dirty="0" smtClean="0">
              <a:latin typeface="Arial" pitchFamily="34" charset="0"/>
            </a:endParaRPr>
          </a:p>
          <a:p>
            <a:pPr>
              <a:lnSpc>
                <a:spcPct val="90000"/>
              </a:lnSpc>
            </a:pPr>
            <a:r>
              <a:rPr lang="en-US" sz="1800" dirty="0" smtClean="0">
                <a:latin typeface="Arial" pitchFamily="34" charset="0"/>
              </a:rPr>
              <a:t>Los </a:t>
            </a:r>
            <a:r>
              <a:rPr lang="en-US" sz="1800" dirty="0" err="1" smtClean="0">
                <a:latin typeface="Arial" pitchFamily="34" charset="0"/>
              </a:rPr>
              <a:t>controles</a:t>
            </a:r>
            <a:r>
              <a:rPr lang="en-US" sz="1800" dirty="0" smtClean="0">
                <a:latin typeface="Arial" pitchFamily="34" charset="0"/>
              </a:rPr>
              <a:t> son </a:t>
            </a:r>
            <a:r>
              <a:rPr lang="en-US" sz="1800" dirty="0" err="1" smtClean="0">
                <a:latin typeface="Arial" pitchFamily="34" charset="0"/>
              </a:rPr>
              <a:t>eléctricos</a:t>
            </a:r>
            <a:r>
              <a:rPr lang="en-US" sz="1800" dirty="0" smtClean="0">
                <a:latin typeface="Arial" pitchFamily="34" charset="0"/>
              </a:rPr>
              <a:t> </a:t>
            </a:r>
            <a:r>
              <a:rPr lang="en-US" sz="1800" dirty="0" err="1" smtClean="0">
                <a:latin typeface="Arial" pitchFamily="34" charset="0"/>
              </a:rPr>
              <a:t>sobre</a:t>
            </a:r>
            <a:r>
              <a:rPr lang="en-US" sz="1800" dirty="0" smtClean="0">
                <a:latin typeface="Arial" pitchFamily="34" charset="0"/>
              </a:rPr>
              <a:t> </a:t>
            </a:r>
            <a:r>
              <a:rPr lang="en-US" sz="1800" dirty="0" err="1" smtClean="0">
                <a:latin typeface="Arial" pitchFamily="34" charset="0"/>
              </a:rPr>
              <a:t>las</a:t>
            </a:r>
            <a:r>
              <a:rPr lang="en-US" sz="1800" dirty="0" smtClean="0">
                <a:latin typeface="Arial" pitchFamily="34" charset="0"/>
              </a:rPr>
              <a:t> </a:t>
            </a:r>
            <a:r>
              <a:rPr lang="en-US" sz="1800" dirty="0" err="1" smtClean="0">
                <a:latin typeface="Arial" pitchFamily="34" charset="0"/>
              </a:rPr>
              <a:t>válvulas</a:t>
            </a:r>
            <a:r>
              <a:rPr lang="en-US" sz="1800" dirty="0" smtClean="0">
                <a:latin typeface="Arial" pitchFamily="34" charset="0"/>
              </a:rPr>
              <a:t> </a:t>
            </a:r>
            <a:r>
              <a:rPr lang="en-US" sz="1800" dirty="0" err="1" smtClean="0">
                <a:latin typeface="Arial" pitchFamily="34" charset="0"/>
              </a:rPr>
              <a:t>hidráulicas</a:t>
            </a:r>
            <a:r>
              <a:rPr lang="en-US" sz="1800" dirty="0" smtClean="0">
                <a:latin typeface="Arial" pitchFamily="34" charset="0"/>
              </a:rPr>
              <a:t>, </a:t>
            </a:r>
            <a:r>
              <a:rPr lang="en-US" sz="1800" dirty="0" err="1" smtClean="0">
                <a:latin typeface="Arial" pitchFamily="34" charset="0"/>
              </a:rPr>
              <a:t>distribuidos</a:t>
            </a:r>
            <a:r>
              <a:rPr lang="en-US" sz="1800" dirty="0" smtClean="0">
                <a:latin typeface="Arial" pitchFamily="34" charset="0"/>
              </a:rPr>
              <a:t> por </a:t>
            </a:r>
            <a:r>
              <a:rPr lang="en-US" sz="1800" dirty="0" err="1" smtClean="0">
                <a:latin typeface="Arial" pitchFamily="34" charset="0"/>
              </a:rPr>
              <a:t>zonas</a:t>
            </a:r>
            <a:r>
              <a:rPr lang="en-US" sz="1800" dirty="0" smtClean="0">
                <a:latin typeface="Arial" pitchFamily="34" charset="0"/>
              </a:rPr>
              <a:t> de </a:t>
            </a:r>
            <a:r>
              <a:rPr lang="en-US" sz="1800" dirty="0" err="1" smtClean="0">
                <a:latin typeface="Arial" pitchFamily="34" charset="0"/>
              </a:rPr>
              <a:t>acuerdo</a:t>
            </a:r>
            <a:r>
              <a:rPr lang="en-US" sz="1800" dirty="0" smtClean="0">
                <a:latin typeface="Arial" pitchFamily="34" charset="0"/>
              </a:rPr>
              <a:t> a </a:t>
            </a:r>
            <a:r>
              <a:rPr lang="en-US" sz="1800" dirty="0" err="1" smtClean="0">
                <a:latin typeface="Arial" pitchFamily="34" charset="0"/>
              </a:rPr>
              <a:t>su</a:t>
            </a:r>
            <a:r>
              <a:rPr lang="en-US" sz="1800" dirty="0" smtClean="0">
                <a:latin typeface="Arial" pitchFamily="34" charset="0"/>
              </a:rPr>
              <a:t> </a:t>
            </a:r>
            <a:r>
              <a:rPr lang="en-US" sz="1800" dirty="0" err="1" smtClean="0">
                <a:latin typeface="Arial" pitchFamily="34" charset="0"/>
              </a:rPr>
              <a:t>función</a:t>
            </a:r>
            <a:r>
              <a:rPr lang="en-US" sz="1800" dirty="0" smtClean="0">
                <a:latin typeface="Arial" pitchFamily="34" charset="0"/>
              </a:rPr>
              <a:t>.</a:t>
            </a:r>
          </a:p>
          <a:p>
            <a:pPr>
              <a:lnSpc>
                <a:spcPct val="90000"/>
              </a:lnSpc>
            </a:pPr>
            <a:endParaRPr lang="en-US" sz="1800" dirty="0" smtClean="0">
              <a:latin typeface="Arial" pitchFamily="34" charset="0"/>
            </a:endParaRPr>
          </a:p>
          <a:p>
            <a:pPr>
              <a:lnSpc>
                <a:spcPct val="90000"/>
              </a:lnSpc>
            </a:pPr>
            <a:r>
              <a:rPr lang="en-US" sz="1800" dirty="0" smtClean="0">
                <a:latin typeface="Arial" pitchFamily="34" charset="0"/>
              </a:rPr>
              <a:t>Las  </a:t>
            </a:r>
            <a:r>
              <a:rPr lang="en-US" sz="1800" dirty="0" err="1" smtClean="0">
                <a:latin typeface="Arial" pitchFamily="34" charset="0"/>
              </a:rPr>
              <a:t>baterias</a:t>
            </a:r>
            <a:r>
              <a:rPr lang="en-US" sz="1800" dirty="0" smtClean="0">
                <a:latin typeface="Arial" pitchFamily="34" charset="0"/>
              </a:rPr>
              <a:t> de </a:t>
            </a:r>
            <a:r>
              <a:rPr lang="en-US" sz="1800" dirty="0" err="1" smtClean="0">
                <a:latin typeface="Arial" pitchFamily="34" charset="0"/>
              </a:rPr>
              <a:t>operación</a:t>
            </a:r>
            <a:r>
              <a:rPr lang="en-US" sz="1800" dirty="0" smtClean="0">
                <a:latin typeface="Arial" pitchFamily="34" charset="0"/>
              </a:rPr>
              <a:t> de la </a:t>
            </a:r>
            <a:r>
              <a:rPr lang="en-US" sz="1800" dirty="0" err="1" smtClean="0">
                <a:latin typeface="Arial" pitchFamily="34" charset="0"/>
              </a:rPr>
              <a:t>maquina</a:t>
            </a:r>
            <a:r>
              <a:rPr lang="en-US" sz="1800" dirty="0" smtClean="0">
                <a:latin typeface="Arial" pitchFamily="34" charset="0"/>
              </a:rPr>
              <a:t> </a:t>
            </a:r>
            <a:r>
              <a:rPr lang="en-US" sz="1800" dirty="0" err="1" smtClean="0">
                <a:latin typeface="Arial" pitchFamily="34" charset="0"/>
              </a:rPr>
              <a:t>proveen</a:t>
            </a:r>
            <a:r>
              <a:rPr lang="en-US" sz="1800" dirty="0" smtClean="0">
                <a:latin typeface="Arial" pitchFamily="34" charset="0"/>
              </a:rPr>
              <a:t> </a:t>
            </a:r>
            <a:r>
              <a:rPr lang="en-US" sz="1800" dirty="0" err="1" smtClean="0">
                <a:latin typeface="Arial" pitchFamily="34" charset="0"/>
              </a:rPr>
              <a:t>energ</a:t>
            </a:r>
            <a:r>
              <a:rPr lang="en-US" sz="1800" dirty="0" err="1" smtClean="0"/>
              <a:t>í</a:t>
            </a:r>
            <a:r>
              <a:rPr lang="en-US" sz="1800" dirty="0" err="1" smtClean="0">
                <a:latin typeface="Arial" pitchFamily="34" charset="0"/>
              </a:rPr>
              <a:t>a</a:t>
            </a:r>
            <a:r>
              <a:rPr lang="en-US" sz="1800" dirty="0" smtClean="0">
                <a:latin typeface="Arial" pitchFamily="34" charset="0"/>
              </a:rPr>
              <a:t> </a:t>
            </a:r>
            <a:r>
              <a:rPr lang="en-US" sz="1800" dirty="0" err="1" smtClean="0">
                <a:latin typeface="Arial" pitchFamily="34" charset="0"/>
              </a:rPr>
              <a:t>eléctrica</a:t>
            </a:r>
            <a:r>
              <a:rPr lang="en-US" sz="1800" dirty="0" smtClean="0">
                <a:latin typeface="Arial" pitchFamily="34" charset="0"/>
              </a:rPr>
              <a:t> </a:t>
            </a:r>
            <a:r>
              <a:rPr lang="en-US" sz="1800" dirty="0" err="1" smtClean="0">
                <a:latin typeface="Arial" pitchFamily="34" charset="0"/>
              </a:rPr>
              <a:t>para</a:t>
            </a:r>
            <a:r>
              <a:rPr lang="en-US" sz="1800" dirty="0" smtClean="0">
                <a:latin typeface="Arial" pitchFamily="34" charset="0"/>
              </a:rPr>
              <a:t> </a:t>
            </a:r>
            <a:r>
              <a:rPr lang="en-US" sz="1800" dirty="0" err="1" smtClean="0">
                <a:latin typeface="Arial" pitchFamily="34" charset="0"/>
              </a:rPr>
              <a:t>iluminar</a:t>
            </a:r>
            <a:r>
              <a:rPr lang="en-US" sz="1800" dirty="0" smtClean="0">
                <a:latin typeface="Arial" pitchFamily="34" charset="0"/>
              </a:rPr>
              <a:t> la </a:t>
            </a:r>
            <a:r>
              <a:rPr lang="en-US" sz="1800" dirty="0" err="1" smtClean="0">
                <a:latin typeface="Arial" pitchFamily="34" charset="0"/>
              </a:rPr>
              <a:t>cabina</a:t>
            </a:r>
            <a:r>
              <a:rPr lang="en-US" sz="1800" dirty="0" smtClean="0">
                <a:latin typeface="Arial" pitchFamily="34" charset="0"/>
              </a:rPr>
              <a:t> y </a:t>
            </a:r>
            <a:r>
              <a:rPr lang="en-US" sz="1800" dirty="0" err="1" smtClean="0">
                <a:latin typeface="Arial" pitchFamily="34" charset="0"/>
              </a:rPr>
              <a:t>escaleras</a:t>
            </a:r>
            <a:r>
              <a:rPr lang="en-US" sz="1800" dirty="0" smtClean="0">
                <a:latin typeface="Arial" pitchFamily="34" charset="0"/>
              </a:rPr>
              <a:t> </a:t>
            </a:r>
            <a:r>
              <a:rPr lang="en-US" sz="1800" dirty="0" err="1" smtClean="0">
                <a:latin typeface="Arial" pitchFamily="34" charset="0"/>
              </a:rPr>
              <a:t>cuando</a:t>
            </a:r>
            <a:r>
              <a:rPr lang="en-US" sz="1800" dirty="0" smtClean="0">
                <a:latin typeface="Arial" pitchFamily="34" charset="0"/>
              </a:rPr>
              <a:t> la </a:t>
            </a:r>
            <a:r>
              <a:rPr lang="en-US" sz="1800" dirty="0" err="1" smtClean="0">
                <a:latin typeface="Arial" pitchFamily="34" charset="0"/>
              </a:rPr>
              <a:t>máquina</a:t>
            </a:r>
            <a:r>
              <a:rPr lang="en-US" sz="1800" dirty="0" smtClean="0">
                <a:latin typeface="Arial" pitchFamily="34" charset="0"/>
              </a:rPr>
              <a:t> no </a:t>
            </a:r>
            <a:r>
              <a:rPr lang="en-US" sz="1800" dirty="0" err="1" smtClean="0">
                <a:latin typeface="Arial" pitchFamily="34" charset="0"/>
              </a:rPr>
              <a:t>esta</a:t>
            </a:r>
            <a:r>
              <a:rPr lang="en-US" sz="1800" dirty="0" smtClean="0">
                <a:latin typeface="Arial" pitchFamily="34" charset="0"/>
              </a:rPr>
              <a:t> </a:t>
            </a:r>
            <a:r>
              <a:rPr lang="en-US" sz="1800" dirty="0" err="1" smtClean="0">
                <a:latin typeface="Arial" pitchFamily="34" charset="0"/>
              </a:rPr>
              <a:t>funcionando</a:t>
            </a:r>
            <a:r>
              <a:rPr lang="en-US" sz="1800" dirty="0" smtClean="0">
                <a:latin typeface="Arial" pitchFamily="34" charset="0"/>
              </a:rPr>
              <a:t>. </a:t>
            </a:r>
          </a:p>
          <a:p>
            <a:pPr>
              <a:lnSpc>
                <a:spcPct val="90000"/>
              </a:lnSpc>
            </a:pPr>
            <a:endParaRPr lang="en-US" sz="1800" dirty="0" smtClean="0">
              <a:latin typeface="Arial" pitchFamily="34" charset="0"/>
            </a:endParaRPr>
          </a:p>
          <a:p>
            <a:pPr>
              <a:lnSpc>
                <a:spcPct val="90000"/>
              </a:lnSpc>
            </a:pPr>
            <a:r>
              <a:rPr lang="en-US" sz="1800" dirty="0" smtClean="0">
                <a:latin typeface="Arial" pitchFamily="34" charset="0"/>
              </a:rPr>
              <a:t>6 </a:t>
            </a:r>
            <a:r>
              <a:rPr lang="en-US" sz="1800" dirty="0" err="1" smtClean="0">
                <a:latin typeface="Arial" pitchFamily="34" charset="0"/>
              </a:rPr>
              <a:t>luces</a:t>
            </a:r>
            <a:r>
              <a:rPr lang="en-US" sz="1800" dirty="0" smtClean="0">
                <a:latin typeface="Arial" pitchFamily="34" charset="0"/>
              </a:rPr>
              <a:t> de  70 W </a:t>
            </a:r>
            <a:r>
              <a:rPr lang="en-US" sz="1800" dirty="0" err="1" smtClean="0">
                <a:latin typeface="Arial" pitchFamily="34" charset="0"/>
              </a:rPr>
              <a:t>halogenas</a:t>
            </a:r>
            <a:r>
              <a:rPr lang="en-US" sz="1800" dirty="0" smtClean="0">
                <a:latin typeface="Arial" pitchFamily="34" charset="0"/>
              </a:rPr>
              <a:t> </a:t>
            </a:r>
            <a:r>
              <a:rPr lang="en-US" sz="1800" dirty="0" err="1" smtClean="0">
                <a:latin typeface="Arial" pitchFamily="34" charset="0"/>
              </a:rPr>
              <a:t>es</a:t>
            </a:r>
            <a:r>
              <a:rPr lang="en-US" sz="1800" dirty="0" smtClean="0">
                <a:latin typeface="Arial" pitchFamily="34" charset="0"/>
              </a:rPr>
              <a:t> el </a:t>
            </a:r>
            <a:r>
              <a:rPr lang="en-US" sz="1800" dirty="0" err="1" smtClean="0">
                <a:latin typeface="Arial" pitchFamily="34" charset="0"/>
              </a:rPr>
              <a:t>sistema</a:t>
            </a:r>
            <a:r>
              <a:rPr lang="en-US" sz="1800" dirty="0" smtClean="0">
                <a:latin typeface="Arial" pitchFamily="34" charset="0"/>
              </a:rPr>
              <a:t> </a:t>
            </a:r>
            <a:r>
              <a:rPr lang="en-US" sz="1800" dirty="0" err="1" smtClean="0">
                <a:latin typeface="Arial" pitchFamily="34" charset="0"/>
              </a:rPr>
              <a:t>estandar</a:t>
            </a:r>
            <a:r>
              <a:rPr lang="en-US" sz="1800" dirty="0" smtClean="0">
                <a:latin typeface="Arial" pitchFamily="34" charset="0"/>
              </a:rPr>
              <a:t> de </a:t>
            </a:r>
            <a:r>
              <a:rPr lang="en-US" sz="1800" dirty="0" err="1" smtClean="0">
                <a:latin typeface="Arial" pitchFamily="34" charset="0"/>
              </a:rPr>
              <a:t>iluminación</a:t>
            </a:r>
            <a:r>
              <a:rPr lang="en-US" sz="1800" dirty="0" smtClean="0">
                <a:latin typeface="Arial" pitchFamily="34" charset="0"/>
              </a:rPr>
              <a:t> de </a:t>
            </a:r>
            <a:r>
              <a:rPr lang="en-US" sz="1800" dirty="0" err="1" smtClean="0">
                <a:latin typeface="Arial" pitchFamily="34" charset="0"/>
              </a:rPr>
              <a:t>noche</a:t>
            </a:r>
            <a:r>
              <a:rPr lang="en-US" sz="1800" dirty="0" smtClean="0">
                <a:latin typeface="Arial" pitchFamily="34" charset="0"/>
              </a:rPr>
              <a:t>. </a:t>
            </a:r>
          </a:p>
        </p:txBody>
      </p:sp>
      <p:pic>
        <p:nvPicPr>
          <p:cNvPr id="24581" name="Picture 5"/>
          <p:cNvPicPr>
            <a:picLocks noChangeArrowheads="1"/>
          </p:cNvPicPr>
          <p:nvPr/>
        </p:nvPicPr>
        <p:blipFill>
          <a:blip r:embed="rId2" cstate="print"/>
          <a:srcRect/>
          <a:stretch>
            <a:fillRect/>
          </a:stretch>
        </p:blipFill>
        <p:spPr bwMode="auto">
          <a:xfrm>
            <a:off x="5062538" y="1662113"/>
            <a:ext cx="3917950" cy="2165350"/>
          </a:xfrm>
          <a:prstGeom prst="rect">
            <a:avLst/>
          </a:prstGeom>
          <a:noFill/>
          <a:ln w="12700">
            <a:noFill/>
            <a:miter lim="800000"/>
            <a:headEnd/>
            <a:tailEnd/>
          </a:ln>
        </p:spPr>
      </p:pic>
      <p:sp>
        <p:nvSpPr>
          <p:cNvPr id="24582" name="Rectangle 6"/>
          <p:cNvSpPr>
            <a:spLocks noChangeArrowheads="1"/>
          </p:cNvSpPr>
          <p:nvPr/>
        </p:nvSpPr>
        <p:spPr bwMode="auto">
          <a:xfrm>
            <a:off x="3348038" y="2597150"/>
            <a:ext cx="0" cy="0"/>
          </a:xfrm>
          <a:prstGeom prst="rect">
            <a:avLst/>
          </a:prstGeom>
          <a:noFill/>
          <a:ln w="9525">
            <a:noFill/>
            <a:miter lim="800000"/>
            <a:headEnd/>
            <a:tailEnd/>
          </a:ln>
        </p:spPr>
        <p:txBody>
          <a:bodyPr>
            <a:spAutoFit/>
          </a:bodyPr>
          <a:lstStyle/>
          <a:p>
            <a:endParaRPr lang="es-CL"/>
          </a:p>
        </p:txBody>
      </p:sp>
      <p:pic>
        <p:nvPicPr>
          <p:cNvPr id="24583" name="Picture 7"/>
          <p:cNvPicPr>
            <a:picLocks noChangeAspect="1" noChangeArrowheads="1"/>
          </p:cNvPicPr>
          <p:nvPr/>
        </p:nvPicPr>
        <p:blipFill>
          <a:blip r:embed="rId3" cstate="print"/>
          <a:srcRect/>
          <a:stretch>
            <a:fillRect/>
          </a:stretch>
        </p:blipFill>
        <p:spPr bwMode="auto">
          <a:xfrm>
            <a:off x="5116513" y="3930650"/>
            <a:ext cx="3863975" cy="2459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bwMode="auto">
          <a:xfrm>
            <a:off x="1000100" y="31733"/>
            <a:ext cx="7512050" cy="1039813"/>
          </a:xfrm>
          <a:prstGeom prst="rect">
            <a:avLst/>
          </a:prstGeom>
          <a:solidFill>
            <a:srgbClr val="FFFFFF"/>
          </a:solidFill>
          <a:ln w="28575">
            <a:solidFill>
              <a:srgbClr val="000000"/>
            </a:solidFill>
            <a:miter lim="800000"/>
            <a:headEnd/>
            <a:tailEnd/>
          </a:ln>
        </p:spPr>
        <p:txBody>
          <a:bodyPr lIns="64008" tIns="32004" rIns="64008" bIns="32004"/>
          <a:lstStyle/>
          <a:p>
            <a:r>
              <a:rPr lang="en-US" b="1" i="1" dirty="0" smtClean="0">
                <a:latin typeface="Arial" pitchFamily="34" charset="0"/>
              </a:rPr>
              <a:t>PERFORACION ANGULAR         </a:t>
            </a:r>
          </a:p>
        </p:txBody>
      </p:sp>
      <p:sp>
        <p:nvSpPr>
          <p:cNvPr id="25603" name="Rectangle 3"/>
          <p:cNvSpPr>
            <a:spLocks noChangeArrowheads="1"/>
          </p:cNvSpPr>
          <p:nvPr/>
        </p:nvSpPr>
        <p:spPr bwMode="auto">
          <a:xfrm>
            <a:off x="4210050" y="3167063"/>
            <a:ext cx="9144000" cy="0"/>
          </a:xfrm>
          <a:prstGeom prst="rect">
            <a:avLst/>
          </a:prstGeom>
          <a:noFill/>
          <a:ln w="9525">
            <a:noFill/>
            <a:miter lim="800000"/>
            <a:headEnd/>
            <a:tailEnd/>
          </a:ln>
        </p:spPr>
        <p:txBody>
          <a:bodyPr>
            <a:spAutoFit/>
          </a:bodyPr>
          <a:lstStyle/>
          <a:p>
            <a:endParaRPr lang="es-CL"/>
          </a:p>
        </p:txBody>
      </p:sp>
      <p:sp>
        <p:nvSpPr>
          <p:cNvPr id="25604" name="Rectangle 4"/>
          <p:cNvSpPr>
            <a:spLocks noGrp="1" noChangeArrowheads="1"/>
          </p:cNvSpPr>
          <p:nvPr>
            <p:ph type="body" sz="half" idx="4294967295"/>
          </p:nvPr>
        </p:nvSpPr>
        <p:spPr bwMode="auto">
          <a:xfrm>
            <a:off x="1196975" y="6078538"/>
            <a:ext cx="7837488" cy="623887"/>
          </a:xfrm>
          <a:prstGeom prst="rect">
            <a:avLst/>
          </a:prstGeom>
          <a:noFill/>
          <a:ln w="12700">
            <a:miter lim="800000"/>
            <a:headEnd/>
            <a:tailEnd/>
          </a:ln>
        </p:spPr>
        <p:txBody>
          <a:bodyPr lIns="64008" tIns="32004" rIns="64008" bIns="32004"/>
          <a:lstStyle/>
          <a:p>
            <a:pPr>
              <a:lnSpc>
                <a:spcPct val="80000"/>
              </a:lnSpc>
              <a:buFontTx/>
              <a:buNone/>
            </a:pPr>
            <a:r>
              <a:rPr lang="en-US" sz="1800" smtClean="0">
                <a:latin typeface="Arial" pitchFamily="34" charset="0"/>
              </a:rPr>
              <a:t>Todos los movimientos son controlados remotamente de cabina. </a:t>
            </a:r>
          </a:p>
        </p:txBody>
      </p:sp>
      <p:grpSp>
        <p:nvGrpSpPr>
          <p:cNvPr id="2" name="Group 5"/>
          <p:cNvGrpSpPr>
            <a:grpSpLocks/>
          </p:cNvGrpSpPr>
          <p:nvPr/>
        </p:nvGrpSpPr>
        <p:grpSpPr bwMode="auto">
          <a:xfrm>
            <a:off x="5062538" y="1333500"/>
            <a:ext cx="4027487" cy="4589463"/>
            <a:chOff x="2880" y="752"/>
            <a:chExt cx="2376" cy="3183"/>
          </a:xfrm>
        </p:grpSpPr>
        <p:pic>
          <p:nvPicPr>
            <p:cNvPr id="25609" name="Picture 6"/>
            <p:cNvPicPr>
              <a:picLocks noChangeArrowheads="1"/>
            </p:cNvPicPr>
            <p:nvPr/>
          </p:nvPicPr>
          <p:blipFill>
            <a:blip r:embed="rId2" cstate="print"/>
            <a:srcRect/>
            <a:stretch>
              <a:fillRect/>
            </a:stretch>
          </p:blipFill>
          <p:spPr bwMode="auto">
            <a:xfrm>
              <a:off x="2880" y="752"/>
              <a:ext cx="2352" cy="1567"/>
            </a:xfrm>
            <a:prstGeom prst="rect">
              <a:avLst/>
            </a:prstGeom>
            <a:noFill/>
            <a:ln w="12700">
              <a:noFill/>
              <a:miter lim="800000"/>
              <a:headEnd/>
              <a:tailEnd/>
            </a:ln>
          </p:spPr>
        </p:pic>
        <p:pic>
          <p:nvPicPr>
            <p:cNvPr id="25610" name="Picture 7"/>
            <p:cNvPicPr>
              <a:picLocks noChangeArrowheads="1"/>
            </p:cNvPicPr>
            <p:nvPr/>
          </p:nvPicPr>
          <p:blipFill>
            <a:blip r:embed="rId3" cstate="print"/>
            <a:srcRect/>
            <a:stretch>
              <a:fillRect/>
            </a:stretch>
          </p:blipFill>
          <p:spPr bwMode="auto">
            <a:xfrm>
              <a:off x="2880" y="2352"/>
              <a:ext cx="2376" cy="1583"/>
            </a:xfrm>
            <a:prstGeom prst="rect">
              <a:avLst/>
            </a:prstGeom>
            <a:noFill/>
            <a:ln w="12700">
              <a:noFill/>
              <a:miter lim="800000"/>
              <a:headEnd/>
              <a:tailEnd/>
            </a:ln>
          </p:spPr>
        </p:pic>
      </p:grpSp>
      <p:pic>
        <p:nvPicPr>
          <p:cNvPr id="25606" name="Picture 8">
            <a:hlinkClick r:id="rId4" action="ppaction://hlinkpres?slideindex=1&amp;slidetitle="/>
          </p:cNvPr>
          <p:cNvPicPr>
            <a:picLocks noChangeAspect="1" noChangeArrowheads="1"/>
          </p:cNvPicPr>
          <p:nvPr/>
        </p:nvPicPr>
        <p:blipFill>
          <a:blip r:embed="rId5" cstate="print"/>
          <a:srcRect/>
          <a:stretch>
            <a:fillRect/>
          </a:stretch>
        </p:blipFill>
        <p:spPr bwMode="auto">
          <a:xfrm>
            <a:off x="1196975" y="2493963"/>
            <a:ext cx="3756025" cy="2389187"/>
          </a:xfrm>
          <a:prstGeom prst="rect">
            <a:avLst/>
          </a:prstGeom>
          <a:noFill/>
          <a:ln w="9525">
            <a:noFill/>
            <a:miter lim="800000"/>
            <a:headEnd/>
            <a:tailEnd/>
          </a:ln>
        </p:spPr>
      </p:pic>
      <p:sp>
        <p:nvSpPr>
          <p:cNvPr id="25607" name="Rectangle 9"/>
          <p:cNvSpPr>
            <a:spLocks noChangeArrowheads="1"/>
          </p:cNvSpPr>
          <p:nvPr/>
        </p:nvSpPr>
        <p:spPr bwMode="auto">
          <a:xfrm>
            <a:off x="5932488" y="1350963"/>
            <a:ext cx="2286000" cy="207962"/>
          </a:xfrm>
          <a:prstGeom prst="rect">
            <a:avLst/>
          </a:prstGeom>
          <a:solidFill>
            <a:srgbClr val="000066"/>
          </a:solidFill>
          <a:ln w="9525">
            <a:solidFill>
              <a:schemeClr val="tx1"/>
            </a:solidFill>
            <a:miter lim="800000"/>
            <a:headEnd/>
            <a:tailEnd/>
          </a:ln>
        </p:spPr>
        <p:txBody>
          <a:bodyPr wrap="none" anchor="ctr"/>
          <a:lstStyle/>
          <a:p>
            <a:endParaRPr lang="es-CL"/>
          </a:p>
        </p:txBody>
      </p:sp>
      <p:sp>
        <p:nvSpPr>
          <p:cNvPr id="25608" name="Rectangle 10"/>
          <p:cNvSpPr>
            <a:spLocks noChangeArrowheads="1"/>
          </p:cNvSpPr>
          <p:nvPr/>
        </p:nvSpPr>
        <p:spPr bwMode="auto">
          <a:xfrm>
            <a:off x="6042025" y="3636963"/>
            <a:ext cx="2286000" cy="207962"/>
          </a:xfrm>
          <a:prstGeom prst="rect">
            <a:avLst/>
          </a:prstGeom>
          <a:solidFill>
            <a:srgbClr val="000066"/>
          </a:solidFill>
          <a:ln w="9525">
            <a:solidFill>
              <a:schemeClr val="tx1"/>
            </a:solidFill>
            <a:miter lim="800000"/>
            <a:headEnd/>
            <a:tailEnd/>
          </a:ln>
        </p:spPr>
        <p:txBody>
          <a:bodyPr wrap="none" anchor="ctr"/>
          <a:lstStyle/>
          <a:p>
            <a:endParaRPr lang="es-CL"/>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pic>
        <p:nvPicPr>
          <p:cNvPr id="15363" name="Picture 5" descr="DSC03933"/>
          <p:cNvPicPr>
            <a:picLocks noChangeAspect="1" noChangeArrowheads="1"/>
          </p:cNvPicPr>
          <p:nvPr/>
        </p:nvPicPr>
        <p:blipFill>
          <a:blip r:embed="rId3" cstate="print">
            <a:lum bright="52000" contrast="-6000"/>
          </a:blip>
          <a:srcRect/>
          <a:stretch>
            <a:fillRect/>
          </a:stretch>
        </p:blipFill>
        <p:spPr bwMode="auto">
          <a:xfrm>
            <a:off x="0" y="577850"/>
            <a:ext cx="9144000" cy="6029325"/>
          </a:xfrm>
          <a:prstGeom prst="rect">
            <a:avLst/>
          </a:prstGeom>
          <a:noFill/>
          <a:ln w="9525">
            <a:noFill/>
            <a:miter lim="800000"/>
            <a:headEnd/>
            <a:tailEnd/>
          </a:ln>
        </p:spPr>
      </p:pic>
      <p:sp>
        <p:nvSpPr>
          <p:cNvPr id="15364" name="Text Box 6"/>
          <p:cNvSpPr txBox="1">
            <a:spLocks noChangeArrowheads="1"/>
          </p:cNvSpPr>
          <p:nvPr/>
        </p:nvSpPr>
        <p:spPr bwMode="auto">
          <a:xfrm>
            <a:off x="533400" y="977900"/>
            <a:ext cx="8280400" cy="1754326"/>
          </a:xfrm>
          <a:prstGeom prst="rect">
            <a:avLst/>
          </a:prstGeom>
          <a:noFill/>
          <a:ln w="9525">
            <a:noFill/>
            <a:miter lim="800000"/>
            <a:headEnd/>
            <a:tailEnd/>
          </a:ln>
        </p:spPr>
        <p:txBody>
          <a:bodyPr>
            <a:spAutoFit/>
          </a:bodyPr>
          <a:lstStyle/>
          <a:p>
            <a:pPr algn="ctr">
              <a:spcBef>
                <a:spcPct val="50000"/>
              </a:spcBef>
            </a:pPr>
            <a:r>
              <a:rPr lang="es-CL" sz="5400" u="none" dirty="0" smtClean="0">
                <a:latin typeface="Arial" pitchFamily="34" charset="0"/>
                <a:cs typeface="Arial" pitchFamily="34" charset="0"/>
              </a:rPr>
              <a:t>PERFORADORA </a:t>
            </a:r>
            <a:r>
              <a:rPr lang="es-CL" sz="5400" u="none" dirty="0">
                <a:latin typeface="Arial" pitchFamily="34" charset="0"/>
                <a:cs typeface="Arial" pitchFamily="34" charset="0"/>
              </a:rPr>
              <a:t>PIT VIPER 351</a:t>
            </a:r>
            <a:endParaRPr lang="es-ES" sz="5400" u="none"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pic>
        <p:nvPicPr>
          <p:cNvPr id="32771" name="Picture 3" descr="DSC03933"/>
          <p:cNvPicPr>
            <a:picLocks noChangeAspect="1" noChangeArrowheads="1"/>
          </p:cNvPicPr>
          <p:nvPr/>
        </p:nvPicPr>
        <p:blipFill>
          <a:blip r:embed="rId3" cstate="print">
            <a:lum bright="52000" contrast="-6000"/>
          </a:blip>
          <a:srcRect/>
          <a:stretch>
            <a:fillRect/>
          </a:stretch>
        </p:blipFill>
        <p:spPr bwMode="auto">
          <a:xfrm>
            <a:off x="0" y="577850"/>
            <a:ext cx="9144000" cy="6029325"/>
          </a:xfrm>
          <a:prstGeom prst="rect">
            <a:avLst/>
          </a:prstGeom>
          <a:noFill/>
          <a:ln w="9525">
            <a:noFill/>
            <a:miter lim="800000"/>
            <a:headEnd/>
            <a:tailEnd/>
          </a:ln>
        </p:spPr>
      </p:pic>
      <p:sp>
        <p:nvSpPr>
          <p:cNvPr id="32772" name="Text Box 4"/>
          <p:cNvSpPr txBox="1">
            <a:spLocks noChangeArrowheads="1"/>
          </p:cNvSpPr>
          <p:nvPr/>
        </p:nvSpPr>
        <p:spPr bwMode="auto">
          <a:xfrm>
            <a:off x="533400" y="977900"/>
            <a:ext cx="8280400" cy="1754326"/>
          </a:xfrm>
          <a:prstGeom prst="rect">
            <a:avLst/>
          </a:prstGeom>
          <a:noFill/>
          <a:ln w="9525">
            <a:noFill/>
            <a:miter lim="800000"/>
            <a:headEnd/>
            <a:tailEnd/>
          </a:ln>
        </p:spPr>
        <p:txBody>
          <a:bodyPr>
            <a:spAutoFit/>
          </a:bodyPr>
          <a:lstStyle/>
          <a:p>
            <a:pPr algn="ctr">
              <a:spcBef>
                <a:spcPct val="50000"/>
              </a:spcBef>
            </a:pPr>
            <a:r>
              <a:rPr lang="es-CL" sz="5400" u="none" dirty="0">
                <a:latin typeface="Arial" pitchFamily="34" charset="0"/>
                <a:cs typeface="Arial" pitchFamily="34" charset="0"/>
              </a:rPr>
              <a:t>PERFORADORA PIT VIPER 351</a:t>
            </a:r>
            <a:endParaRPr lang="es-ES" sz="5400" u="none" dirty="0">
              <a:latin typeface="Arial" pitchFamily="34" charset="0"/>
              <a:cs typeface="Arial" pitchFamily="34" charset="0"/>
            </a:endParaRPr>
          </a:p>
        </p:txBody>
      </p:sp>
      <p:sp>
        <p:nvSpPr>
          <p:cNvPr id="32774" name="Text Box 6"/>
          <p:cNvSpPr txBox="1">
            <a:spLocks noChangeArrowheads="1"/>
          </p:cNvSpPr>
          <p:nvPr/>
        </p:nvSpPr>
        <p:spPr bwMode="auto">
          <a:xfrm>
            <a:off x="546100" y="3213100"/>
            <a:ext cx="8026400" cy="1736725"/>
          </a:xfrm>
          <a:prstGeom prst="rect">
            <a:avLst/>
          </a:prstGeom>
          <a:noFill/>
          <a:ln w="9525">
            <a:noFill/>
            <a:miter lim="800000"/>
            <a:headEnd/>
            <a:tailEnd/>
          </a:ln>
        </p:spPr>
        <p:txBody>
          <a:bodyPr>
            <a:spAutoFit/>
          </a:bodyPr>
          <a:lstStyle/>
          <a:p>
            <a:pPr algn="ctr">
              <a:spcBef>
                <a:spcPct val="50000"/>
              </a:spcBef>
            </a:pPr>
            <a:r>
              <a:rPr lang="es-CL" sz="5400" b="1" u="none"/>
              <a:t>ESPECIFICACIONES TECNICAS</a:t>
            </a:r>
            <a:endParaRPr lang="es-ES" sz="5400" b="1" u="none"/>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33796" name="Rectangle 5"/>
          <p:cNvSpPr>
            <a:spLocks noChangeArrowheads="1"/>
          </p:cNvSpPr>
          <p:nvPr/>
        </p:nvSpPr>
        <p:spPr bwMode="auto">
          <a:xfrm>
            <a:off x="457200" y="604838"/>
            <a:ext cx="8229600" cy="561975"/>
          </a:xfrm>
          <a:prstGeom prst="rect">
            <a:avLst/>
          </a:prstGeom>
          <a:noFill/>
          <a:ln w="9525">
            <a:noFill/>
            <a:miter lim="800000"/>
            <a:headEnd/>
            <a:tailEnd/>
          </a:ln>
        </p:spPr>
        <p:txBody>
          <a:bodyPr/>
          <a:lstStyle/>
          <a:p>
            <a:pPr algn="ctr"/>
            <a:r>
              <a:rPr lang="es-CL" sz="2000" b="1" u="none" dirty="0">
                <a:solidFill>
                  <a:schemeClr val="tx2"/>
                </a:solidFill>
              </a:rPr>
              <a:t>ESPECIFICACIONES PERFORADORA</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
        <p:nvSpPr>
          <p:cNvPr id="33799" name="Rectangle 14"/>
          <p:cNvSpPr>
            <a:spLocks noChangeArrowheads="1"/>
          </p:cNvSpPr>
          <p:nvPr/>
        </p:nvSpPr>
        <p:spPr bwMode="auto">
          <a:xfrm>
            <a:off x="461963" y="1624013"/>
            <a:ext cx="8383587" cy="4465637"/>
          </a:xfrm>
          <a:prstGeom prst="rect">
            <a:avLst/>
          </a:prstGeom>
          <a:noFill/>
          <a:ln w="9525">
            <a:noFill/>
            <a:miter lim="800000"/>
            <a:headEnd/>
            <a:tailEnd/>
          </a:ln>
        </p:spPr>
        <p:txBody>
          <a:bodyPr/>
          <a:lstStyle/>
          <a:p>
            <a:pPr marL="609600" indent="-609600">
              <a:lnSpc>
                <a:spcPct val="180000"/>
              </a:lnSpc>
              <a:spcBef>
                <a:spcPct val="20000"/>
              </a:spcBef>
            </a:pPr>
            <a:r>
              <a:rPr lang="es-CL" b="1" u="none" dirty="0">
                <a:solidFill>
                  <a:srgbClr val="0070C0"/>
                </a:solidFill>
              </a:rPr>
              <a:t>DESCRIPCION GENERAL</a:t>
            </a:r>
          </a:p>
          <a:p>
            <a:pPr marL="609600" indent="-609600">
              <a:lnSpc>
                <a:spcPct val="180000"/>
              </a:lnSpc>
              <a:spcBef>
                <a:spcPct val="20000"/>
              </a:spcBef>
            </a:pPr>
            <a:r>
              <a:rPr lang="es-CL" b="1" u="none" dirty="0">
                <a:solidFill>
                  <a:srgbClr val="0070C0"/>
                </a:solidFill>
              </a:rPr>
              <a:t>EQUIPO ESTANDAR EN LA PERFORADORA P V 351</a:t>
            </a:r>
          </a:p>
          <a:p>
            <a:pPr marL="609600" indent="-609600">
              <a:lnSpc>
                <a:spcPct val="180000"/>
              </a:lnSpc>
              <a:spcBef>
                <a:spcPct val="20000"/>
              </a:spcBef>
              <a:buFont typeface="Wingdings" pitchFamily="2" charset="2"/>
              <a:buChar char="Ø"/>
            </a:pPr>
            <a:r>
              <a:rPr lang="es-CL" b="1" u="none" dirty="0">
                <a:solidFill>
                  <a:srgbClr val="0070C0"/>
                </a:solidFill>
              </a:rPr>
              <a:t>Cabina presurizada</a:t>
            </a:r>
          </a:p>
          <a:p>
            <a:pPr marL="609600" indent="-609600">
              <a:lnSpc>
                <a:spcPct val="180000"/>
              </a:lnSpc>
              <a:spcBef>
                <a:spcPct val="20000"/>
              </a:spcBef>
              <a:buFont typeface="Wingdings" pitchFamily="2" charset="2"/>
              <a:buChar char="Ø"/>
            </a:pPr>
            <a:r>
              <a:rPr lang="es-CL" b="1" u="none" dirty="0">
                <a:solidFill>
                  <a:srgbClr val="0070C0"/>
                </a:solidFill>
              </a:rPr>
              <a:t>Compresor </a:t>
            </a:r>
            <a:r>
              <a:rPr lang="es-CL" b="1" u="none" dirty="0" err="1">
                <a:solidFill>
                  <a:srgbClr val="0070C0"/>
                </a:solidFill>
              </a:rPr>
              <a:t>Ingersoll</a:t>
            </a:r>
            <a:r>
              <a:rPr lang="es-CL" b="1" u="none" dirty="0">
                <a:solidFill>
                  <a:srgbClr val="0070C0"/>
                </a:solidFill>
              </a:rPr>
              <a:t>-rand 2.200 – 3.800 </a:t>
            </a:r>
            <a:r>
              <a:rPr lang="es-CL" b="1" u="none" dirty="0" err="1">
                <a:solidFill>
                  <a:srgbClr val="0070C0"/>
                </a:solidFill>
              </a:rPr>
              <a:t>cfm</a:t>
            </a:r>
            <a:endParaRPr lang="es-CL" b="1" u="none" dirty="0">
              <a:solidFill>
                <a:srgbClr val="0070C0"/>
              </a:solidFill>
            </a:endParaRPr>
          </a:p>
          <a:p>
            <a:pPr marL="609600" indent="-609600">
              <a:lnSpc>
                <a:spcPct val="180000"/>
              </a:lnSpc>
              <a:spcBef>
                <a:spcPct val="20000"/>
              </a:spcBef>
              <a:buFont typeface="Wingdings" pitchFamily="2" charset="2"/>
              <a:buChar char="Ø"/>
            </a:pPr>
            <a:r>
              <a:rPr lang="es-CL" b="1" u="none" dirty="0">
                <a:solidFill>
                  <a:srgbClr val="0070C0"/>
                </a:solidFill>
              </a:rPr>
              <a:t>Sistema de avance por medio de cable y cilindros</a:t>
            </a:r>
          </a:p>
          <a:p>
            <a:pPr marL="609600" indent="-609600">
              <a:lnSpc>
                <a:spcPct val="180000"/>
              </a:lnSpc>
              <a:spcBef>
                <a:spcPct val="20000"/>
              </a:spcBef>
              <a:buFont typeface="Wingdings" pitchFamily="2" charset="2"/>
              <a:buChar char="Ø"/>
            </a:pPr>
            <a:r>
              <a:rPr lang="es-CL" b="1" u="none" dirty="0">
                <a:solidFill>
                  <a:srgbClr val="0070C0"/>
                </a:solidFill>
              </a:rPr>
              <a:t>Cabezal de rotación accionado por dos motores hidráulicos</a:t>
            </a:r>
          </a:p>
          <a:p>
            <a:pPr marL="609600" indent="-609600">
              <a:lnSpc>
                <a:spcPct val="180000"/>
              </a:lnSpc>
              <a:spcBef>
                <a:spcPct val="20000"/>
              </a:spcBef>
              <a:buFont typeface="Wingdings" pitchFamily="2" charset="2"/>
              <a:buChar char="Ø"/>
            </a:pPr>
            <a:r>
              <a:rPr lang="es-CL" b="1" u="none" dirty="0">
                <a:solidFill>
                  <a:srgbClr val="0070C0"/>
                </a:solidFill>
              </a:rPr>
              <a:t>Carrusel para dos barras de 8 5/8” a 13 3/8” x 35’ de largo</a:t>
            </a:r>
          </a:p>
          <a:p>
            <a:pPr marL="609600" indent="-609600">
              <a:lnSpc>
                <a:spcPct val="180000"/>
              </a:lnSpc>
              <a:spcBef>
                <a:spcPct val="20000"/>
              </a:spcBef>
              <a:buFont typeface="Wingdings" pitchFamily="2" charset="2"/>
              <a:buChar char="Ø"/>
            </a:pPr>
            <a:r>
              <a:rPr lang="es-CL" b="1" u="none" dirty="0">
                <a:solidFill>
                  <a:srgbClr val="0070C0"/>
                </a:solidFill>
              </a:rPr>
              <a:t>Luces para trabajos nocturnos</a:t>
            </a:r>
          </a:p>
          <a:p>
            <a:pPr marL="609600" indent="-609600">
              <a:lnSpc>
                <a:spcPct val="180000"/>
              </a:lnSpc>
              <a:spcBef>
                <a:spcPct val="20000"/>
              </a:spcBef>
              <a:buFont typeface="Wingdings" pitchFamily="2" charset="2"/>
              <a:buChar char="Ø"/>
            </a:pPr>
            <a:endParaRPr lang="es-CL" b="1" u="none" dirty="0">
              <a:solidFill>
                <a:srgbClr val="FFFF00"/>
              </a:solidFill>
            </a:endParaRPr>
          </a:p>
          <a:p>
            <a:pPr marL="609600" indent="-609600">
              <a:lnSpc>
                <a:spcPct val="180000"/>
              </a:lnSpc>
              <a:spcBef>
                <a:spcPct val="20000"/>
              </a:spcBef>
            </a:pPr>
            <a:r>
              <a:rPr lang="es-CL" b="1" u="none" dirty="0">
                <a:solidFill>
                  <a:srgbClr val="FFFF00"/>
                </a:solidFill>
              </a:rPr>
              <a:t>	</a:t>
            </a:r>
            <a:endParaRPr lang="es-ES" b="1" u="none" dirty="0">
              <a:solidFill>
                <a:srgbClr val="FFFF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pitchFamily="34" charset="0"/>
              <a:buChar char="•"/>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r>
              <a:rPr lang="es-ES_tradnl" sz="1900" b="1">
                <a:solidFill>
                  <a:srgbClr val="000099"/>
                </a:solidFill>
                <a:latin typeface="Arial" pitchFamily="34" charset="0"/>
              </a:rPr>
              <a:t>      </a:t>
            </a: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p:txBody>
      </p:sp>
      <p:sp>
        <p:nvSpPr>
          <p:cNvPr id="7" name="6 Rectángulo"/>
          <p:cNvSpPr/>
          <p:nvPr/>
        </p:nvSpPr>
        <p:spPr>
          <a:xfrm>
            <a:off x="214314" y="363660"/>
            <a:ext cx="4572000" cy="707886"/>
          </a:xfrm>
          <a:prstGeom prst="rect">
            <a:avLst/>
          </a:prstGeom>
        </p:spPr>
        <p:txBody>
          <a:bodyPr>
            <a:spAutoFit/>
          </a:bodyPr>
          <a:lstStyle/>
          <a:p>
            <a:pPr>
              <a:defRPr/>
            </a:pPr>
            <a:r>
              <a:rPr lang="es-ES_tradnl" sz="2000" b="1" dirty="0" smtClean="0">
                <a:solidFill>
                  <a:srgbClr val="000099"/>
                </a:solidFill>
                <a:effectLst>
                  <a:outerShdw blurRad="38100" dist="38100" dir="2700000" algn="tl">
                    <a:srgbClr val="000000"/>
                  </a:outerShdw>
                </a:effectLst>
                <a:latin typeface="Arial Black" pitchFamily="34" charset="0"/>
              </a:rPr>
              <a:t>PROCESOS DE OPERACIÓN Y MANTENIMIENTO</a:t>
            </a:r>
            <a:endParaRPr lang="es-CL" sz="2000" dirty="0"/>
          </a:p>
        </p:txBody>
      </p:sp>
      <p:sp>
        <p:nvSpPr>
          <p:cNvPr id="16388" name="5 Rectángulo"/>
          <p:cNvSpPr>
            <a:spLocks noChangeArrowheads="1"/>
          </p:cNvSpPr>
          <p:nvPr/>
        </p:nvSpPr>
        <p:spPr bwMode="auto">
          <a:xfrm>
            <a:off x="0" y="4149080"/>
            <a:ext cx="8929718" cy="923330"/>
          </a:xfrm>
          <a:prstGeom prst="rect">
            <a:avLst/>
          </a:prstGeom>
          <a:noFill/>
          <a:ln w="9525">
            <a:noFill/>
            <a:miter lim="800000"/>
            <a:headEnd/>
            <a:tailEnd/>
          </a:ln>
        </p:spPr>
        <p:txBody>
          <a:bodyPr wrap="square">
            <a:spAutoFit/>
          </a:bodyPr>
          <a:lstStyle/>
          <a:p>
            <a:pPr algn="just"/>
            <a:r>
              <a:rPr lang="es-CL" dirty="0"/>
              <a:t>Cuando la mina llega al final de su vida útil, las últimas operaciones de acuerdo a lo planificado en su Plan de Cierre, materializan acciones que permitan su abandono seguro. </a:t>
            </a:r>
          </a:p>
        </p:txBody>
      </p:sp>
      <p:sp>
        <p:nvSpPr>
          <p:cNvPr id="16390" name="9 Rectángulo"/>
          <p:cNvSpPr>
            <a:spLocks noChangeArrowheads="1"/>
          </p:cNvSpPr>
          <p:nvPr/>
        </p:nvSpPr>
        <p:spPr bwMode="auto">
          <a:xfrm>
            <a:off x="0" y="1719852"/>
            <a:ext cx="8929718" cy="923330"/>
          </a:xfrm>
          <a:prstGeom prst="rect">
            <a:avLst/>
          </a:prstGeom>
          <a:noFill/>
          <a:ln w="9525">
            <a:noFill/>
            <a:miter lim="800000"/>
            <a:headEnd/>
            <a:tailEnd/>
          </a:ln>
        </p:spPr>
        <p:txBody>
          <a:bodyPr wrap="square">
            <a:spAutoFit/>
          </a:bodyPr>
          <a:lstStyle/>
          <a:p>
            <a:pPr algn="just"/>
            <a:r>
              <a:rPr lang="es-CL" dirty="0"/>
              <a:t>El material clasificado con contenido metálico se transporta a la planta de beneficio para que pueda seguir los posteriores tratamientos físicos y químicos </a:t>
            </a:r>
            <a:r>
              <a:rPr lang="es-CL" dirty="0" smtClean="0"/>
              <a:t>con el fin de obtener  el mineral  </a:t>
            </a:r>
            <a:r>
              <a:rPr lang="es-CL" dirty="0"/>
              <a:t>resultante.  </a:t>
            </a:r>
          </a:p>
        </p:txBody>
      </p:sp>
      <p:sp>
        <p:nvSpPr>
          <p:cNvPr id="18441" name="9 Rectángulo"/>
          <p:cNvSpPr>
            <a:spLocks noChangeArrowheads="1"/>
          </p:cNvSpPr>
          <p:nvPr/>
        </p:nvSpPr>
        <p:spPr bwMode="auto">
          <a:xfrm>
            <a:off x="0" y="2854107"/>
            <a:ext cx="8929718" cy="646331"/>
          </a:xfrm>
          <a:prstGeom prst="rect">
            <a:avLst/>
          </a:prstGeom>
          <a:noFill/>
          <a:ln w="9525">
            <a:noFill/>
            <a:miter lim="800000"/>
            <a:headEnd/>
            <a:tailEnd/>
          </a:ln>
        </p:spPr>
        <p:txBody>
          <a:bodyPr wrap="square">
            <a:spAutoFit/>
          </a:bodyPr>
          <a:lstStyle/>
          <a:p>
            <a:pPr algn="just"/>
            <a:r>
              <a:rPr lang="es-CL" dirty="0"/>
              <a:t>Mientras que el material clasificado como desecho (o </a:t>
            </a:r>
            <a:r>
              <a:rPr lang="es-CL" dirty="0" smtClean="0"/>
              <a:t>lastre), </a:t>
            </a:r>
            <a:r>
              <a:rPr lang="es-CL" dirty="0"/>
              <a:t>se vierte en zonas asignadas para </a:t>
            </a:r>
            <a:r>
              <a:rPr lang="es-CL" dirty="0" smtClean="0"/>
              <a:t>ello (botaderos). </a:t>
            </a:r>
            <a:endParaRPr lang="es-CL" dirty="0"/>
          </a:p>
        </p:txBody>
      </p:sp>
      <p:sp>
        <p:nvSpPr>
          <p:cNvPr id="18442" name="10 Rectángulo"/>
          <p:cNvSpPr>
            <a:spLocks noChangeArrowheads="1"/>
          </p:cNvSpPr>
          <p:nvPr/>
        </p:nvSpPr>
        <p:spPr bwMode="auto">
          <a:xfrm>
            <a:off x="0" y="5648942"/>
            <a:ext cx="9144000" cy="646331"/>
          </a:xfrm>
          <a:prstGeom prst="rect">
            <a:avLst/>
          </a:prstGeom>
          <a:noFill/>
          <a:ln w="9525">
            <a:noFill/>
            <a:miter lim="800000"/>
            <a:headEnd/>
            <a:tailEnd/>
          </a:ln>
        </p:spPr>
        <p:txBody>
          <a:bodyPr>
            <a:spAutoFit/>
          </a:bodyPr>
          <a:lstStyle/>
          <a:p>
            <a:pPr algn="just"/>
            <a:r>
              <a:rPr lang="es-CL" dirty="0"/>
              <a:t>Algunas legislaciones exigen la rehabilitación de áreas que antes fueron de vegetación  o en algunos casos para ser convertido en </a:t>
            </a:r>
            <a:r>
              <a:rPr lang="es-CL" dirty="0" smtClean="0"/>
              <a:t>lago. </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P spid="16390" grpId="0"/>
      <p:bldP spid="18441" grpId="0"/>
      <p:bldP spid="1844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34820" name="Rectangle 4"/>
          <p:cNvSpPr>
            <a:spLocks noChangeArrowheads="1"/>
          </p:cNvSpPr>
          <p:nvPr/>
        </p:nvSpPr>
        <p:spPr bwMode="auto">
          <a:xfrm>
            <a:off x="461963" y="1624013"/>
            <a:ext cx="8383587" cy="4465637"/>
          </a:xfrm>
          <a:prstGeom prst="rect">
            <a:avLst/>
          </a:prstGeom>
          <a:noFill/>
          <a:ln w="9525">
            <a:noFill/>
            <a:miter lim="800000"/>
            <a:headEnd/>
            <a:tailEnd/>
          </a:ln>
        </p:spPr>
        <p:txBody>
          <a:bodyPr/>
          <a:lstStyle/>
          <a:p>
            <a:pPr marL="609600" indent="-609600">
              <a:lnSpc>
                <a:spcPct val="180000"/>
              </a:lnSpc>
              <a:spcBef>
                <a:spcPct val="20000"/>
              </a:spcBef>
            </a:pPr>
            <a:r>
              <a:rPr lang="es-CL" sz="1800" b="1" u="none" dirty="0"/>
              <a:t>EQUIPO ESTANDAR EN LA PERFORADORA P V 351</a:t>
            </a:r>
          </a:p>
          <a:p>
            <a:pPr marL="609600" indent="-609600">
              <a:lnSpc>
                <a:spcPct val="180000"/>
              </a:lnSpc>
              <a:spcBef>
                <a:spcPct val="20000"/>
              </a:spcBef>
              <a:buFont typeface="Wingdings" pitchFamily="2" charset="2"/>
              <a:buChar char="Ø"/>
            </a:pPr>
            <a:r>
              <a:rPr lang="es-CL" sz="1800" u="none" dirty="0"/>
              <a:t>Bocina de atención</a:t>
            </a:r>
          </a:p>
          <a:p>
            <a:pPr marL="609600" indent="-609600">
              <a:lnSpc>
                <a:spcPct val="180000"/>
              </a:lnSpc>
              <a:spcBef>
                <a:spcPct val="20000"/>
              </a:spcBef>
              <a:buFont typeface="Wingdings" pitchFamily="2" charset="2"/>
              <a:buChar char="Ø"/>
            </a:pPr>
            <a:r>
              <a:rPr lang="es-CL" sz="1800" u="none" dirty="0"/>
              <a:t>Alarma de traslado</a:t>
            </a:r>
          </a:p>
          <a:p>
            <a:pPr marL="609600" indent="-609600">
              <a:lnSpc>
                <a:spcPct val="180000"/>
              </a:lnSpc>
              <a:spcBef>
                <a:spcPct val="20000"/>
              </a:spcBef>
              <a:buFont typeface="Wingdings" pitchFamily="2" charset="2"/>
              <a:buChar char="Ø"/>
            </a:pPr>
            <a:r>
              <a:rPr lang="es-CL" sz="1800" u="none" dirty="0"/>
              <a:t>Interruptor de emergencia para detener desde el suelo</a:t>
            </a:r>
          </a:p>
          <a:p>
            <a:pPr marL="609600" indent="-609600">
              <a:lnSpc>
                <a:spcPct val="180000"/>
              </a:lnSpc>
              <a:spcBef>
                <a:spcPct val="20000"/>
              </a:spcBef>
              <a:buFont typeface="Wingdings" pitchFamily="2" charset="2"/>
              <a:buChar char="Ø"/>
            </a:pPr>
            <a:r>
              <a:rPr lang="es-CL" sz="1800" u="none" dirty="0"/>
              <a:t>Dos escaleras de acceso a la máquina</a:t>
            </a:r>
          </a:p>
          <a:p>
            <a:pPr marL="609600" indent="-609600">
              <a:lnSpc>
                <a:spcPct val="180000"/>
              </a:lnSpc>
              <a:spcBef>
                <a:spcPct val="20000"/>
              </a:spcBef>
              <a:buFont typeface="Wingdings" pitchFamily="2" charset="2"/>
              <a:buChar char="Ø"/>
            </a:pPr>
            <a:r>
              <a:rPr lang="es-CL" sz="1800" u="none" dirty="0"/>
              <a:t>Escalera de acceso a la torre al estar horizontal</a:t>
            </a:r>
          </a:p>
          <a:p>
            <a:pPr marL="609600" indent="-609600">
              <a:lnSpc>
                <a:spcPct val="180000"/>
              </a:lnSpc>
              <a:spcBef>
                <a:spcPct val="20000"/>
              </a:spcBef>
              <a:buFont typeface="Wingdings" pitchFamily="2" charset="2"/>
              <a:buChar char="Ø"/>
            </a:pPr>
            <a:r>
              <a:rPr lang="es-CL" sz="1800" u="none" dirty="0"/>
              <a:t>Plataforma en la torre (al estar horizontal)</a:t>
            </a:r>
          </a:p>
          <a:p>
            <a:pPr marL="609600" indent="-609600">
              <a:lnSpc>
                <a:spcPct val="180000"/>
              </a:lnSpc>
              <a:spcBef>
                <a:spcPct val="20000"/>
              </a:spcBef>
              <a:buFont typeface="Wingdings" pitchFamily="2" charset="2"/>
              <a:buChar char="Ø"/>
            </a:pPr>
            <a:endParaRPr lang="es-CL" sz="1800" u="none" dirty="0"/>
          </a:p>
          <a:p>
            <a:pPr marL="609600" indent="-609600">
              <a:lnSpc>
                <a:spcPct val="180000"/>
              </a:lnSpc>
              <a:spcBef>
                <a:spcPct val="20000"/>
              </a:spcBef>
            </a:pPr>
            <a:r>
              <a:rPr lang="es-CL" sz="1800" u="none" dirty="0"/>
              <a:t>	</a:t>
            </a:r>
            <a:endParaRPr lang="es-ES" sz="1800" u="none" dirty="0"/>
          </a:p>
        </p:txBody>
      </p:sp>
      <p:sp>
        <p:nvSpPr>
          <p:cNvPr id="34821" name="Rectangle 5"/>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000" b="1" u="none" dirty="0">
                <a:solidFill>
                  <a:schemeClr val="tx2"/>
                </a:solidFill>
              </a:rPr>
              <a:t>ESPECIFICACIONES PERFORADORA</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35844" name="Rectangle 5"/>
          <p:cNvSpPr>
            <a:spLocks noChangeArrowheads="1"/>
          </p:cNvSpPr>
          <p:nvPr/>
        </p:nvSpPr>
        <p:spPr bwMode="auto">
          <a:xfrm>
            <a:off x="457200" y="579438"/>
            <a:ext cx="8229600" cy="561975"/>
          </a:xfrm>
          <a:prstGeom prst="rect">
            <a:avLst/>
          </a:prstGeom>
          <a:noFill/>
          <a:ln w="9525">
            <a:noFill/>
            <a:miter lim="800000"/>
            <a:headEnd/>
            <a:tailEnd/>
          </a:ln>
        </p:spPr>
        <p:txBody>
          <a:bodyPr/>
          <a:lstStyle/>
          <a:p>
            <a:pPr algn="ctr"/>
            <a:r>
              <a:rPr lang="es-CL" sz="2000" b="1" u="none" dirty="0">
                <a:solidFill>
                  <a:schemeClr val="tx2"/>
                </a:solidFill>
              </a:rPr>
              <a:t>ESPECIFICACIONES PERFORADORA</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pic>
        <p:nvPicPr>
          <p:cNvPr id="35845" name="Picture 13" descr="pit viper 002"/>
          <p:cNvPicPr>
            <a:picLocks noGrp="1" noChangeAspect="1" noChangeArrowheads="1"/>
          </p:cNvPicPr>
          <p:nvPr>
            <p:ph sz="half" idx="4294967295"/>
          </p:nvPr>
        </p:nvPicPr>
        <p:blipFill>
          <a:blip r:embed="rId3" cstate="print"/>
          <a:srcRect/>
          <a:stretch>
            <a:fillRect/>
          </a:stretch>
        </p:blipFill>
        <p:spPr bwMode="auto">
          <a:xfrm>
            <a:off x="0" y="1408113"/>
            <a:ext cx="4572000" cy="5219700"/>
          </a:xfrm>
          <a:prstGeom prst="rect">
            <a:avLst/>
          </a:prstGeom>
          <a:noFill/>
          <a:ln>
            <a:miter lim="800000"/>
            <a:headEnd/>
            <a:tailEnd/>
          </a:ln>
        </p:spPr>
      </p:pic>
      <p:pic>
        <p:nvPicPr>
          <p:cNvPr id="35846" name="Picture 14" descr="pit viper 003"/>
          <p:cNvPicPr>
            <a:picLocks noGrp="1" noChangeAspect="1" noChangeArrowheads="1"/>
          </p:cNvPicPr>
          <p:nvPr>
            <p:ph sz="half" idx="4294967295"/>
          </p:nvPr>
        </p:nvPicPr>
        <p:blipFill>
          <a:blip r:embed="rId4" cstate="print"/>
          <a:srcRect/>
          <a:stretch>
            <a:fillRect/>
          </a:stretch>
        </p:blipFill>
        <p:spPr bwMode="auto">
          <a:xfrm>
            <a:off x="4572000" y="1408113"/>
            <a:ext cx="4572000" cy="5207000"/>
          </a:xfrm>
          <a:prstGeom prst="rect">
            <a:avLst/>
          </a:prstGeom>
          <a:noFill/>
          <a:ln>
            <a:miter lim="800000"/>
            <a:headEnd/>
            <a:tailEnd/>
          </a:ln>
        </p:spPr>
      </p:pic>
      <p:sp>
        <p:nvSpPr>
          <p:cNvPr id="35847" name="Rectangle 15"/>
          <p:cNvSpPr>
            <a:spLocks noChangeArrowheads="1"/>
          </p:cNvSpPr>
          <p:nvPr/>
        </p:nvSpPr>
        <p:spPr bwMode="auto">
          <a:xfrm>
            <a:off x="461963" y="1624013"/>
            <a:ext cx="8383587" cy="4465637"/>
          </a:xfrm>
          <a:prstGeom prst="rect">
            <a:avLst/>
          </a:prstGeom>
          <a:noFill/>
          <a:ln w="9525">
            <a:noFill/>
            <a:miter lim="800000"/>
            <a:headEnd/>
            <a:tailEnd/>
          </a:ln>
        </p:spPr>
        <p:txBody>
          <a:bodyPr/>
          <a:lstStyle/>
          <a:p>
            <a:pPr marL="609600" indent="-609600">
              <a:lnSpc>
                <a:spcPct val="180000"/>
              </a:lnSpc>
              <a:spcBef>
                <a:spcPct val="20000"/>
              </a:spcBef>
            </a:pPr>
            <a:r>
              <a:rPr lang="es-CL" b="1" u="none">
                <a:solidFill>
                  <a:srgbClr val="FFFF00"/>
                </a:solidFill>
              </a:rPr>
              <a:t>EQUIPO ESTANDAR EN LA PERFORADORA P V 351</a:t>
            </a:r>
          </a:p>
          <a:p>
            <a:pPr marL="609600" indent="-609600">
              <a:lnSpc>
                <a:spcPct val="180000"/>
              </a:lnSpc>
              <a:spcBef>
                <a:spcPct val="20000"/>
              </a:spcBef>
              <a:buFont typeface="Wingdings" pitchFamily="2" charset="2"/>
              <a:buChar char="Ø"/>
            </a:pPr>
            <a:r>
              <a:rPr lang="es-CL" b="1" u="none">
                <a:solidFill>
                  <a:srgbClr val="FFFF00"/>
                </a:solidFill>
              </a:rPr>
              <a:t>Bocina de atención</a:t>
            </a:r>
          </a:p>
          <a:p>
            <a:pPr marL="609600" indent="-609600">
              <a:lnSpc>
                <a:spcPct val="180000"/>
              </a:lnSpc>
              <a:spcBef>
                <a:spcPct val="20000"/>
              </a:spcBef>
              <a:buFont typeface="Wingdings" pitchFamily="2" charset="2"/>
              <a:buChar char="Ø"/>
            </a:pPr>
            <a:r>
              <a:rPr lang="es-CL" b="1" u="none">
                <a:solidFill>
                  <a:srgbClr val="FFFF00"/>
                </a:solidFill>
              </a:rPr>
              <a:t>Alarma de traslado</a:t>
            </a:r>
          </a:p>
          <a:p>
            <a:pPr marL="609600" indent="-609600">
              <a:lnSpc>
                <a:spcPct val="180000"/>
              </a:lnSpc>
              <a:spcBef>
                <a:spcPct val="20000"/>
              </a:spcBef>
              <a:buFont typeface="Wingdings" pitchFamily="2" charset="2"/>
              <a:buChar char="Ø"/>
            </a:pPr>
            <a:r>
              <a:rPr lang="es-CL" b="1" u="none">
                <a:solidFill>
                  <a:srgbClr val="FFFF00"/>
                </a:solidFill>
              </a:rPr>
              <a:t>Interruptor de emergencia para detener desde el suelo</a:t>
            </a:r>
          </a:p>
          <a:p>
            <a:pPr marL="609600" indent="-609600">
              <a:lnSpc>
                <a:spcPct val="180000"/>
              </a:lnSpc>
              <a:spcBef>
                <a:spcPct val="20000"/>
              </a:spcBef>
              <a:buFont typeface="Wingdings" pitchFamily="2" charset="2"/>
              <a:buChar char="Ø"/>
            </a:pPr>
            <a:r>
              <a:rPr lang="es-CL" b="1" u="none">
                <a:solidFill>
                  <a:srgbClr val="FFFF00"/>
                </a:solidFill>
              </a:rPr>
              <a:t>Dos escaleras de acceso a la máquina</a:t>
            </a:r>
          </a:p>
          <a:p>
            <a:pPr marL="609600" indent="-609600">
              <a:lnSpc>
                <a:spcPct val="180000"/>
              </a:lnSpc>
              <a:spcBef>
                <a:spcPct val="20000"/>
              </a:spcBef>
              <a:buFont typeface="Wingdings" pitchFamily="2" charset="2"/>
              <a:buChar char="Ø"/>
            </a:pPr>
            <a:r>
              <a:rPr lang="es-CL" b="1" u="none">
                <a:solidFill>
                  <a:srgbClr val="FFFF00"/>
                </a:solidFill>
              </a:rPr>
              <a:t>Escalera de acceso a la torre al estar horizontal</a:t>
            </a:r>
          </a:p>
          <a:p>
            <a:pPr marL="609600" indent="-609600">
              <a:lnSpc>
                <a:spcPct val="180000"/>
              </a:lnSpc>
              <a:spcBef>
                <a:spcPct val="20000"/>
              </a:spcBef>
              <a:buFont typeface="Wingdings" pitchFamily="2" charset="2"/>
              <a:buChar char="Ø"/>
            </a:pPr>
            <a:r>
              <a:rPr lang="es-CL" b="1" u="none">
                <a:solidFill>
                  <a:srgbClr val="FFFF00"/>
                </a:solidFill>
              </a:rPr>
              <a:t>Plataforma en la torre (al estar horizontal)</a:t>
            </a:r>
          </a:p>
          <a:p>
            <a:pPr marL="609600" indent="-609600">
              <a:lnSpc>
                <a:spcPct val="180000"/>
              </a:lnSpc>
              <a:spcBef>
                <a:spcPct val="20000"/>
              </a:spcBef>
              <a:buFont typeface="Wingdings" pitchFamily="2" charset="2"/>
              <a:buChar char="Ø"/>
            </a:pPr>
            <a:endParaRPr lang="es-CL" b="1" u="none">
              <a:solidFill>
                <a:srgbClr val="FFFF00"/>
              </a:solidFill>
            </a:endParaRPr>
          </a:p>
          <a:p>
            <a:pPr marL="609600" indent="-609600">
              <a:lnSpc>
                <a:spcPct val="180000"/>
              </a:lnSpc>
              <a:spcBef>
                <a:spcPct val="20000"/>
              </a:spcBef>
            </a:pPr>
            <a:r>
              <a:rPr lang="es-CL" b="1" u="none">
                <a:solidFill>
                  <a:srgbClr val="FFFF00"/>
                </a:solidFill>
              </a:rPr>
              <a:t>	</a:t>
            </a:r>
            <a:endParaRPr lang="es-ES" b="1" u="none">
              <a:solidFill>
                <a:srgbClr val="FFFF0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pic>
        <p:nvPicPr>
          <p:cNvPr id="16387" name="Picture 3" descr="DSC03933"/>
          <p:cNvPicPr>
            <a:picLocks noChangeAspect="1" noChangeArrowheads="1"/>
          </p:cNvPicPr>
          <p:nvPr/>
        </p:nvPicPr>
        <p:blipFill>
          <a:blip r:embed="rId3" cstate="print">
            <a:lum bright="52000" contrast="-6000"/>
          </a:blip>
          <a:srcRect/>
          <a:stretch>
            <a:fillRect/>
          </a:stretch>
        </p:blipFill>
        <p:spPr bwMode="auto">
          <a:xfrm>
            <a:off x="0" y="577850"/>
            <a:ext cx="9144000" cy="6029325"/>
          </a:xfrm>
          <a:prstGeom prst="rect">
            <a:avLst/>
          </a:prstGeom>
          <a:noFill/>
          <a:ln w="9525">
            <a:noFill/>
            <a:miter lim="800000"/>
            <a:headEnd/>
            <a:tailEnd/>
          </a:ln>
        </p:spPr>
      </p:pic>
      <p:sp>
        <p:nvSpPr>
          <p:cNvPr id="16388" name="Text Box 4"/>
          <p:cNvSpPr txBox="1">
            <a:spLocks noChangeArrowheads="1"/>
          </p:cNvSpPr>
          <p:nvPr/>
        </p:nvSpPr>
        <p:spPr bwMode="auto">
          <a:xfrm>
            <a:off x="533400" y="977900"/>
            <a:ext cx="8280400" cy="1754326"/>
          </a:xfrm>
          <a:prstGeom prst="rect">
            <a:avLst/>
          </a:prstGeom>
          <a:noFill/>
          <a:ln w="9525">
            <a:noFill/>
            <a:miter lim="800000"/>
            <a:headEnd/>
            <a:tailEnd/>
          </a:ln>
        </p:spPr>
        <p:txBody>
          <a:bodyPr>
            <a:spAutoFit/>
          </a:bodyPr>
          <a:lstStyle/>
          <a:p>
            <a:pPr algn="ctr">
              <a:spcBef>
                <a:spcPct val="50000"/>
              </a:spcBef>
            </a:pPr>
            <a:r>
              <a:rPr lang="es-CL" sz="5400" u="none" dirty="0">
                <a:latin typeface="Arial" pitchFamily="34" charset="0"/>
                <a:cs typeface="Arial" pitchFamily="34" charset="0"/>
              </a:rPr>
              <a:t>PERFORADORA PIT VIPER 351</a:t>
            </a:r>
            <a:endParaRPr lang="es-ES" sz="5400" u="none" dirty="0">
              <a:latin typeface="Arial" pitchFamily="34" charset="0"/>
              <a:cs typeface="Arial" pitchFamily="34" charset="0"/>
            </a:endParaRPr>
          </a:p>
        </p:txBody>
      </p:sp>
      <p:sp>
        <p:nvSpPr>
          <p:cNvPr id="16390" name="Text Box 6"/>
          <p:cNvSpPr txBox="1">
            <a:spLocks noChangeArrowheads="1"/>
          </p:cNvSpPr>
          <p:nvPr/>
        </p:nvSpPr>
        <p:spPr bwMode="auto">
          <a:xfrm>
            <a:off x="2209800" y="3213100"/>
            <a:ext cx="5054600" cy="914400"/>
          </a:xfrm>
          <a:prstGeom prst="rect">
            <a:avLst/>
          </a:prstGeom>
          <a:noFill/>
          <a:ln w="9525">
            <a:noFill/>
            <a:miter lim="800000"/>
            <a:headEnd/>
            <a:tailEnd/>
          </a:ln>
        </p:spPr>
        <p:txBody>
          <a:bodyPr>
            <a:spAutoFit/>
          </a:bodyPr>
          <a:lstStyle/>
          <a:p>
            <a:pPr algn="ctr">
              <a:spcBef>
                <a:spcPct val="50000"/>
              </a:spcBef>
            </a:pPr>
            <a:r>
              <a:rPr lang="es-CL" sz="5400" b="1" u="none"/>
              <a:t>SEGURIDAD</a:t>
            </a:r>
            <a:endParaRPr lang="es-ES" sz="5400" b="1" u="none"/>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idx="4294967295"/>
          </p:nvPr>
        </p:nvSpPr>
        <p:spPr bwMode="auto">
          <a:xfrm>
            <a:off x="457200" y="735360"/>
            <a:ext cx="8229600" cy="533400"/>
          </a:xfrm>
          <a:prstGeom prst="rect">
            <a:avLst/>
          </a:prstGeom>
          <a:noFill/>
          <a:ln>
            <a:miter lim="800000"/>
            <a:headEnd/>
            <a:tailEnd/>
          </a:ln>
        </p:spPr>
        <p:txBody>
          <a:bodyPr/>
          <a:lstStyle/>
          <a:p>
            <a:r>
              <a:rPr lang="es-CL" sz="2400" b="1" dirty="0" smtClean="0">
                <a:latin typeface="+mn-lt"/>
              </a:rPr>
              <a:t>REGLA DE SEGURIDAD DE EQUIPOS</a:t>
            </a:r>
            <a:endParaRPr lang="es-ES" sz="2400" b="1" dirty="0" smtClean="0">
              <a:latin typeface="+mn-lt"/>
            </a:endParaRPr>
          </a:p>
        </p:txBody>
      </p:sp>
      <p:sp>
        <p:nvSpPr>
          <p:cNvPr id="17412" name="Rectangle 7"/>
          <p:cNvSpPr>
            <a:spLocks noChangeArrowheads="1"/>
          </p:cNvSpPr>
          <p:nvPr/>
        </p:nvSpPr>
        <p:spPr bwMode="auto">
          <a:xfrm>
            <a:off x="457200" y="1268760"/>
            <a:ext cx="8291513" cy="4951452"/>
          </a:xfrm>
          <a:prstGeom prst="rect">
            <a:avLst/>
          </a:prstGeom>
          <a:noFill/>
          <a:ln w="9525">
            <a:noFill/>
            <a:miter lim="800000"/>
            <a:headEnd/>
            <a:tailEnd/>
          </a:ln>
        </p:spPr>
        <p:txBody>
          <a:bodyPr/>
          <a:lstStyle/>
          <a:p>
            <a:pPr marL="609600" indent="-609600">
              <a:lnSpc>
                <a:spcPct val="190000"/>
              </a:lnSpc>
              <a:spcBef>
                <a:spcPct val="20000"/>
              </a:spcBef>
              <a:buFontTx/>
              <a:buAutoNum type="arabicPeriod"/>
            </a:pPr>
            <a:r>
              <a:rPr lang="es-CL" sz="2000" b="1" u="none" dirty="0" smtClean="0">
                <a:solidFill>
                  <a:srgbClr val="0000FF"/>
                </a:solidFill>
              </a:rPr>
              <a:t>Reconocer </a:t>
            </a:r>
            <a:r>
              <a:rPr lang="es-CL" sz="2000" b="1" u="none" dirty="0">
                <a:solidFill>
                  <a:srgbClr val="0000FF"/>
                </a:solidFill>
              </a:rPr>
              <a:t>instrucciones y símbolos</a:t>
            </a:r>
          </a:p>
          <a:p>
            <a:pPr marL="609600" indent="-609600">
              <a:lnSpc>
                <a:spcPct val="190000"/>
              </a:lnSpc>
              <a:spcBef>
                <a:spcPct val="20000"/>
              </a:spcBef>
              <a:buFontTx/>
              <a:buAutoNum type="arabicPeriod"/>
            </a:pPr>
            <a:r>
              <a:rPr lang="es-CL" sz="2000" b="1" u="none" dirty="0" smtClean="0">
                <a:solidFill>
                  <a:srgbClr val="0000FF"/>
                </a:solidFill>
              </a:rPr>
              <a:t>Cautelar </a:t>
            </a:r>
            <a:r>
              <a:rPr lang="es-CL" sz="2000" b="1" u="none" dirty="0">
                <a:solidFill>
                  <a:srgbClr val="0000FF"/>
                </a:solidFill>
              </a:rPr>
              <a:t>el área de </a:t>
            </a:r>
            <a:r>
              <a:rPr lang="es-CL" sz="2000" b="1" u="none" dirty="0" smtClean="0">
                <a:solidFill>
                  <a:srgbClr val="0000FF"/>
                </a:solidFill>
              </a:rPr>
              <a:t>trabajo y su entorno (aplicar el Ver, Pensar y Actuar).</a:t>
            </a:r>
            <a:endParaRPr lang="es-CL" sz="2000" b="1" u="none" dirty="0">
              <a:solidFill>
                <a:srgbClr val="0000FF"/>
              </a:solidFill>
            </a:endParaRPr>
          </a:p>
          <a:p>
            <a:pPr marL="609600" indent="-609600">
              <a:lnSpc>
                <a:spcPct val="190000"/>
              </a:lnSpc>
              <a:spcBef>
                <a:spcPct val="20000"/>
              </a:spcBef>
              <a:buFontTx/>
              <a:buAutoNum type="arabicPeriod"/>
            </a:pPr>
            <a:r>
              <a:rPr lang="es-CL" sz="2000" b="1" u="none" dirty="0" smtClean="0">
                <a:solidFill>
                  <a:srgbClr val="0000FF"/>
                </a:solidFill>
              </a:rPr>
              <a:t>Todas las indicaciones de acceso y trabajo dentro del área de perforación, son </a:t>
            </a:r>
            <a:r>
              <a:rPr lang="es-CL" sz="2000" b="1" u="none" dirty="0">
                <a:solidFill>
                  <a:srgbClr val="0000FF"/>
                </a:solidFill>
              </a:rPr>
              <a:t>emitidas por el </a:t>
            </a:r>
            <a:r>
              <a:rPr lang="es-CL" sz="2000" b="1" u="none" dirty="0" smtClean="0">
                <a:solidFill>
                  <a:srgbClr val="0000FF"/>
                </a:solidFill>
              </a:rPr>
              <a:t>Operador (se debe reportar la salida).</a:t>
            </a:r>
            <a:endParaRPr lang="es-CL" sz="2000" b="1" u="none" dirty="0">
              <a:solidFill>
                <a:srgbClr val="0000FF"/>
              </a:solidFill>
            </a:endParaRPr>
          </a:p>
          <a:p>
            <a:pPr marL="609600" indent="-609600">
              <a:lnSpc>
                <a:spcPct val="190000"/>
              </a:lnSpc>
              <a:spcBef>
                <a:spcPct val="20000"/>
              </a:spcBef>
              <a:buFontTx/>
              <a:buAutoNum type="arabicPeriod"/>
            </a:pPr>
            <a:r>
              <a:rPr lang="es-CL" sz="2000" b="1" u="none" dirty="0">
                <a:solidFill>
                  <a:srgbClr val="0000FF"/>
                </a:solidFill>
              </a:rPr>
              <a:t>Condiciones y prácticas inseguras deben ser </a:t>
            </a:r>
            <a:r>
              <a:rPr lang="es-CL" sz="2000" b="1" u="none" dirty="0" smtClean="0">
                <a:solidFill>
                  <a:srgbClr val="0000FF"/>
                </a:solidFill>
              </a:rPr>
              <a:t>reportadas</a:t>
            </a:r>
          </a:p>
          <a:p>
            <a:pPr marL="609600" indent="-609600">
              <a:lnSpc>
                <a:spcPct val="190000"/>
              </a:lnSpc>
              <a:spcBef>
                <a:spcPct val="20000"/>
              </a:spcBef>
              <a:buFontTx/>
              <a:buAutoNum type="arabicPeriod"/>
            </a:pPr>
            <a:r>
              <a:rPr lang="es-CL" sz="2000" b="1" u="none" dirty="0" smtClean="0">
                <a:solidFill>
                  <a:srgbClr val="0000FF"/>
                </a:solidFill>
              </a:rPr>
              <a:t>Determinar la capacidad de carga del terreno</a:t>
            </a:r>
            <a:endParaRPr lang="es-CL" sz="2000" b="1" u="none" dirty="0">
              <a:solidFill>
                <a:srgbClr val="0000FF"/>
              </a:solidFill>
            </a:endParaRPr>
          </a:p>
          <a:p>
            <a:pPr marL="609600" indent="-609600">
              <a:lnSpc>
                <a:spcPct val="190000"/>
              </a:lnSpc>
              <a:spcBef>
                <a:spcPct val="20000"/>
              </a:spcBef>
              <a:buFontTx/>
              <a:buAutoNum type="arabicPeriod"/>
            </a:pPr>
            <a:endParaRPr lang="es-ES" sz="2400" b="1" u="none" dirty="0">
              <a:solidFill>
                <a:srgbClr val="0000FF"/>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8268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19460" name="Rectangle 4"/>
          <p:cNvSpPr>
            <a:spLocks noChangeArrowheads="1"/>
          </p:cNvSpPr>
          <p:nvPr/>
        </p:nvSpPr>
        <p:spPr bwMode="auto">
          <a:xfrm>
            <a:off x="468313" y="1340768"/>
            <a:ext cx="8218487" cy="3960813"/>
          </a:xfrm>
          <a:prstGeom prst="rect">
            <a:avLst/>
          </a:prstGeom>
          <a:noFill/>
          <a:ln w="9525">
            <a:noFill/>
            <a:miter lim="800000"/>
            <a:headEnd/>
            <a:tailEnd/>
          </a:ln>
        </p:spPr>
        <p:txBody>
          <a:bodyPr/>
          <a:lstStyle/>
          <a:p>
            <a:pPr>
              <a:lnSpc>
                <a:spcPct val="190000"/>
              </a:lnSpc>
              <a:spcBef>
                <a:spcPct val="20000"/>
              </a:spcBef>
            </a:pPr>
            <a:r>
              <a:rPr lang="es-CL" sz="2000" b="1" dirty="0" smtClean="0">
                <a:solidFill>
                  <a:srgbClr val="0000FF"/>
                </a:solidFill>
              </a:rPr>
              <a:t>6.   </a:t>
            </a:r>
            <a:r>
              <a:rPr lang="es-CL" sz="2000" b="1" u="none" dirty="0" smtClean="0">
                <a:solidFill>
                  <a:srgbClr val="0000FF"/>
                </a:solidFill>
              </a:rPr>
              <a:t>No </a:t>
            </a:r>
            <a:r>
              <a:rPr lang="es-CL" sz="2000" b="1" u="none" dirty="0">
                <a:solidFill>
                  <a:srgbClr val="0000FF"/>
                </a:solidFill>
              </a:rPr>
              <a:t>operar si existen tarjetas de bloqueo</a:t>
            </a:r>
          </a:p>
          <a:p>
            <a:pPr marL="342900" indent="-342900">
              <a:lnSpc>
                <a:spcPct val="190000"/>
              </a:lnSpc>
              <a:spcBef>
                <a:spcPct val="20000"/>
              </a:spcBef>
              <a:buAutoNum type="arabicPeriod" startAt="7"/>
            </a:pPr>
            <a:r>
              <a:rPr lang="es-CL" sz="2000" b="1" u="none" dirty="0" smtClean="0">
                <a:solidFill>
                  <a:srgbClr val="0000FF"/>
                </a:solidFill>
              </a:rPr>
              <a:t>No </a:t>
            </a:r>
            <a:r>
              <a:rPr lang="es-CL" sz="2000" b="1" u="none" dirty="0">
                <a:solidFill>
                  <a:srgbClr val="0000FF"/>
                </a:solidFill>
              </a:rPr>
              <a:t>use las manos para guiar cables de </a:t>
            </a:r>
            <a:r>
              <a:rPr lang="es-CL" sz="2000" b="1" u="none" dirty="0" smtClean="0">
                <a:solidFill>
                  <a:srgbClr val="0000FF"/>
                </a:solidFill>
              </a:rPr>
              <a:t>acero</a:t>
            </a:r>
          </a:p>
          <a:p>
            <a:pPr marL="342900" indent="-342900">
              <a:lnSpc>
                <a:spcPct val="190000"/>
              </a:lnSpc>
              <a:spcBef>
                <a:spcPct val="20000"/>
              </a:spcBef>
              <a:buAutoNum type="arabicPeriod" startAt="7"/>
            </a:pPr>
            <a:r>
              <a:rPr lang="es-CL" sz="2000" b="1" u="none" dirty="0" smtClean="0">
                <a:solidFill>
                  <a:srgbClr val="0000FF"/>
                </a:solidFill>
              </a:rPr>
              <a:t>Extremar </a:t>
            </a:r>
            <a:r>
              <a:rPr lang="es-CL" sz="2000" b="1" u="none" dirty="0">
                <a:solidFill>
                  <a:srgbClr val="0000FF"/>
                </a:solidFill>
              </a:rPr>
              <a:t>las precauciones con líneas de alta tensión</a:t>
            </a:r>
          </a:p>
          <a:p>
            <a:pPr>
              <a:lnSpc>
                <a:spcPct val="190000"/>
              </a:lnSpc>
              <a:spcBef>
                <a:spcPct val="20000"/>
              </a:spcBef>
            </a:pPr>
            <a:r>
              <a:rPr lang="es-CL" sz="2000" b="1" u="none" dirty="0" smtClean="0">
                <a:solidFill>
                  <a:srgbClr val="0000FF"/>
                </a:solidFill>
              </a:rPr>
              <a:t>9.  Durante </a:t>
            </a:r>
            <a:r>
              <a:rPr lang="es-CL" sz="2000" b="1" u="none" dirty="0">
                <a:solidFill>
                  <a:srgbClr val="0000FF"/>
                </a:solidFill>
              </a:rPr>
              <a:t>la operación, no permitir personal en la plataforma de </a:t>
            </a:r>
            <a:r>
              <a:rPr lang="es-CL" sz="2000" b="1" u="none" dirty="0" smtClean="0">
                <a:solidFill>
                  <a:srgbClr val="0000FF"/>
                </a:solidFill>
              </a:rPr>
              <a:t>perforación.</a:t>
            </a:r>
          </a:p>
          <a:p>
            <a:pPr>
              <a:lnSpc>
                <a:spcPct val="190000"/>
              </a:lnSpc>
              <a:spcBef>
                <a:spcPct val="20000"/>
              </a:spcBef>
            </a:pPr>
            <a:r>
              <a:rPr lang="es-CL" sz="2000" b="1" dirty="0" smtClean="0">
                <a:solidFill>
                  <a:srgbClr val="0000FF"/>
                </a:solidFill>
              </a:rPr>
              <a:t>10. </a:t>
            </a:r>
            <a:r>
              <a:rPr lang="es-CL" sz="2000" b="1" dirty="0">
                <a:solidFill>
                  <a:srgbClr val="0000FF"/>
                </a:solidFill>
              </a:rPr>
              <a:t>Mantener áreas de trabajo </a:t>
            </a:r>
            <a:r>
              <a:rPr lang="es-CL" sz="2000" b="1" dirty="0" smtClean="0">
                <a:solidFill>
                  <a:srgbClr val="0000FF"/>
                </a:solidFill>
              </a:rPr>
              <a:t>limpias</a:t>
            </a:r>
          </a:p>
          <a:p>
            <a:pPr>
              <a:lnSpc>
                <a:spcPct val="190000"/>
              </a:lnSpc>
              <a:spcBef>
                <a:spcPct val="20000"/>
              </a:spcBef>
            </a:pPr>
            <a:r>
              <a:rPr lang="es-CL" sz="2000" b="1" dirty="0" smtClean="0">
                <a:solidFill>
                  <a:srgbClr val="0000FF"/>
                </a:solidFill>
              </a:rPr>
              <a:t>11. </a:t>
            </a:r>
            <a:r>
              <a:rPr lang="es-CL" sz="2000" b="1" dirty="0">
                <a:solidFill>
                  <a:srgbClr val="0000FF"/>
                </a:solidFill>
              </a:rPr>
              <a:t>Mantener controles y manómetros en </a:t>
            </a:r>
            <a:r>
              <a:rPr lang="es-CL" sz="2000" b="1" dirty="0" smtClean="0">
                <a:solidFill>
                  <a:srgbClr val="0000FF"/>
                </a:solidFill>
              </a:rPr>
              <a:t>condiciones</a:t>
            </a:r>
          </a:p>
          <a:p>
            <a:pPr>
              <a:lnSpc>
                <a:spcPct val="190000"/>
              </a:lnSpc>
              <a:spcBef>
                <a:spcPct val="20000"/>
              </a:spcBef>
            </a:pPr>
            <a:r>
              <a:rPr lang="es-CL" sz="2000" b="1" dirty="0" smtClean="0">
                <a:solidFill>
                  <a:srgbClr val="0000FF"/>
                </a:solidFill>
              </a:rPr>
              <a:t>12. </a:t>
            </a:r>
            <a:r>
              <a:rPr lang="es-CL" sz="2000" b="1" dirty="0">
                <a:solidFill>
                  <a:srgbClr val="0000FF"/>
                </a:solidFill>
              </a:rPr>
              <a:t>Revise </a:t>
            </a:r>
            <a:r>
              <a:rPr lang="es-CL" sz="2000" b="1" dirty="0" err="1">
                <a:solidFill>
                  <a:srgbClr val="0000FF"/>
                </a:solidFill>
              </a:rPr>
              <a:t>check</a:t>
            </a:r>
            <a:r>
              <a:rPr lang="es-CL" sz="2000" b="1" dirty="0">
                <a:solidFill>
                  <a:srgbClr val="0000FF"/>
                </a:solidFill>
              </a:rPr>
              <a:t> </a:t>
            </a:r>
            <a:r>
              <a:rPr lang="es-CL" sz="2000" b="1" dirty="0" err="1">
                <a:solidFill>
                  <a:srgbClr val="0000FF"/>
                </a:solidFill>
              </a:rPr>
              <a:t>list</a:t>
            </a:r>
            <a:endParaRPr lang="es-CL" sz="2000" b="1" dirty="0">
              <a:solidFill>
                <a:srgbClr val="0000FF"/>
              </a:solidFill>
            </a:endParaRPr>
          </a:p>
          <a:p>
            <a:pPr>
              <a:lnSpc>
                <a:spcPct val="190000"/>
              </a:lnSpc>
              <a:spcBef>
                <a:spcPct val="20000"/>
              </a:spcBef>
            </a:pPr>
            <a:endParaRPr lang="es-CL" sz="2000" b="1" dirty="0">
              <a:solidFill>
                <a:srgbClr val="0000FF"/>
              </a:solidFill>
            </a:endParaRPr>
          </a:p>
          <a:p>
            <a:pPr>
              <a:lnSpc>
                <a:spcPct val="190000"/>
              </a:lnSpc>
              <a:spcBef>
                <a:spcPct val="20000"/>
              </a:spcBef>
            </a:pPr>
            <a:endParaRPr lang="es-CL" sz="2000" b="1" dirty="0">
              <a:solidFill>
                <a:srgbClr val="0000FF"/>
              </a:solidFill>
            </a:endParaRPr>
          </a:p>
          <a:p>
            <a:pPr>
              <a:lnSpc>
                <a:spcPct val="190000"/>
              </a:lnSpc>
              <a:spcBef>
                <a:spcPct val="20000"/>
              </a:spcBef>
            </a:pPr>
            <a:endParaRPr lang="es-CL" sz="2000" b="1" u="none" dirty="0">
              <a:solidFill>
                <a:srgbClr val="0000FF"/>
              </a:solidFill>
            </a:endParaRPr>
          </a:p>
        </p:txBody>
      </p:sp>
      <p:sp>
        <p:nvSpPr>
          <p:cNvPr id="19461" name="Rectangle 5"/>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400" b="1" u="none" dirty="0">
                <a:solidFill>
                  <a:schemeClr val="accent1">
                    <a:lumMod val="75000"/>
                  </a:schemeClr>
                </a:solidFill>
              </a:rPr>
              <a:t>REGLA DE SEGURIDAD DE EQUIPOS</a:t>
            </a:r>
            <a:endParaRPr lang="es-ES" sz="2400" b="1" u="none"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idx="4294967295"/>
          </p:nvPr>
        </p:nvSpPr>
        <p:spPr bwMode="auto">
          <a:xfrm>
            <a:off x="428596" y="755636"/>
            <a:ext cx="8229600" cy="673100"/>
          </a:xfrm>
          <a:prstGeom prst="rect">
            <a:avLst/>
          </a:prstGeom>
          <a:noFill/>
          <a:ln>
            <a:miter lim="800000"/>
            <a:headEnd/>
            <a:tailEnd/>
          </a:ln>
        </p:spPr>
        <p:txBody>
          <a:bodyPr>
            <a:noAutofit/>
          </a:bodyPr>
          <a:lstStyle/>
          <a:p>
            <a:r>
              <a:rPr lang="es-CL" sz="2000" b="1" dirty="0" smtClean="0"/>
              <a:t>MANUAL DE SEGURIDAD PERFORADORA</a:t>
            </a:r>
            <a:br>
              <a:rPr lang="es-CL" sz="2000" b="1" dirty="0" smtClean="0"/>
            </a:br>
            <a:r>
              <a:rPr lang="es-CL" sz="2000" b="1" dirty="0" smtClean="0"/>
              <a:t> PIT VIPER 351</a:t>
            </a:r>
            <a:endParaRPr lang="es-ES" sz="2000" b="1" dirty="0" smtClean="0"/>
          </a:p>
        </p:txBody>
      </p:sp>
      <p:sp>
        <p:nvSpPr>
          <p:cNvPr id="21508" name="Rectangle 7"/>
          <p:cNvSpPr>
            <a:spLocks noChangeArrowheads="1"/>
          </p:cNvSpPr>
          <p:nvPr/>
        </p:nvSpPr>
        <p:spPr bwMode="auto">
          <a:xfrm>
            <a:off x="468313" y="1844675"/>
            <a:ext cx="8218487" cy="3817938"/>
          </a:xfrm>
          <a:prstGeom prst="rect">
            <a:avLst/>
          </a:prstGeom>
          <a:noFill/>
          <a:ln w="9525">
            <a:noFill/>
            <a:miter lim="800000"/>
            <a:headEnd/>
            <a:tailEnd/>
          </a:ln>
        </p:spPr>
        <p:txBody>
          <a:bodyPr/>
          <a:lstStyle/>
          <a:p>
            <a:pPr marL="609600" indent="-609600">
              <a:lnSpc>
                <a:spcPct val="180000"/>
              </a:lnSpc>
              <a:spcBef>
                <a:spcPct val="20000"/>
              </a:spcBef>
            </a:pPr>
            <a:r>
              <a:rPr lang="es-CL" sz="1800" b="1" u="none" dirty="0">
                <a:solidFill>
                  <a:srgbClr val="0000FF"/>
                </a:solidFill>
              </a:rPr>
              <a:t>PERSONAL COMPETENTE:</a:t>
            </a:r>
          </a:p>
          <a:p>
            <a:pPr marL="609600" indent="-609600">
              <a:lnSpc>
                <a:spcPct val="180000"/>
              </a:lnSpc>
              <a:spcBef>
                <a:spcPct val="20000"/>
              </a:spcBef>
            </a:pPr>
            <a:r>
              <a:rPr lang="es-CL" sz="1800" b="1" u="none" dirty="0">
                <a:solidFill>
                  <a:srgbClr val="0000FF"/>
                </a:solidFill>
              </a:rPr>
              <a:t>	Físicamente</a:t>
            </a:r>
          </a:p>
          <a:p>
            <a:pPr marL="609600" indent="-609600">
              <a:lnSpc>
                <a:spcPct val="180000"/>
              </a:lnSpc>
              <a:spcBef>
                <a:spcPct val="20000"/>
              </a:spcBef>
            </a:pPr>
            <a:r>
              <a:rPr lang="es-CL" sz="1800" b="1" u="none" dirty="0">
                <a:solidFill>
                  <a:srgbClr val="0000FF"/>
                </a:solidFill>
              </a:rPr>
              <a:t>	Mentalmente</a:t>
            </a:r>
          </a:p>
          <a:p>
            <a:pPr marL="609600" indent="-609600">
              <a:lnSpc>
                <a:spcPct val="180000"/>
              </a:lnSpc>
              <a:spcBef>
                <a:spcPct val="20000"/>
              </a:spcBef>
            </a:pPr>
            <a:r>
              <a:rPr lang="es-CL" sz="1800" b="1" u="none" dirty="0">
                <a:solidFill>
                  <a:srgbClr val="0000FF"/>
                </a:solidFill>
              </a:rPr>
              <a:t>	Emocionalmente</a:t>
            </a:r>
          </a:p>
          <a:p>
            <a:pPr marL="609600" indent="-609600">
              <a:lnSpc>
                <a:spcPct val="180000"/>
              </a:lnSpc>
              <a:spcBef>
                <a:spcPct val="20000"/>
              </a:spcBef>
            </a:pPr>
            <a:r>
              <a:rPr lang="es-CL" sz="1800" b="1" u="none" dirty="0">
                <a:solidFill>
                  <a:srgbClr val="0000FF"/>
                </a:solidFill>
              </a:rPr>
              <a:t>PERSONAL EXPERIMENTADO:</a:t>
            </a:r>
          </a:p>
          <a:p>
            <a:pPr marL="609600" indent="-609600">
              <a:lnSpc>
                <a:spcPct val="180000"/>
              </a:lnSpc>
              <a:spcBef>
                <a:spcPct val="20000"/>
              </a:spcBef>
            </a:pPr>
            <a:r>
              <a:rPr lang="es-CL" sz="1800" b="1" u="none" dirty="0">
                <a:solidFill>
                  <a:srgbClr val="0000FF"/>
                </a:solidFill>
              </a:rPr>
              <a:t>	Entrenado</a:t>
            </a:r>
          </a:p>
          <a:p>
            <a:pPr marL="609600" indent="-609600">
              <a:lnSpc>
                <a:spcPct val="180000"/>
              </a:lnSpc>
              <a:spcBef>
                <a:spcPct val="20000"/>
              </a:spcBef>
            </a:pPr>
            <a:r>
              <a:rPr lang="es-CL" sz="1800" b="1" u="none" dirty="0">
                <a:solidFill>
                  <a:srgbClr val="0000FF"/>
                </a:solidFill>
              </a:rPr>
              <a:t>	Autorizado</a:t>
            </a:r>
            <a:endParaRPr lang="es-ES" sz="1800" b="1" u="none" dirty="0">
              <a:solidFill>
                <a:srgbClr val="0000FF"/>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idx="4294967295"/>
          </p:nvPr>
        </p:nvSpPr>
        <p:spPr bwMode="auto">
          <a:xfrm>
            <a:off x="457200" y="748184"/>
            <a:ext cx="8229600" cy="736600"/>
          </a:xfrm>
          <a:prstGeom prst="rect">
            <a:avLst/>
          </a:prstGeom>
          <a:noFill/>
          <a:ln>
            <a:miter lim="800000"/>
            <a:headEnd/>
            <a:tailEnd/>
          </a:ln>
        </p:spPr>
        <p:txBody>
          <a:bodyPr/>
          <a:lstStyle/>
          <a:p>
            <a:r>
              <a:rPr lang="es-CL" sz="2000" dirty="0" smtClean="0"/>
              <a:t>MANUAL DE SEGURIDAD PERFORADORA</a:t>
            </a:r>
            <a:br>
              <a:rPr lang="es-CL" sz="2000" dirty="0" smtClean="0"/>
            </a:br>
            <a:r>
              <a:rPr lang="es-CL" sz="2000" dirty="0" smtClean="0"/>
              <a:t> PIT VIPER 351</a:t>
            </a:r>
            <a:endParaRPr lang="es-ES" sz="2000" dirty="0" smtClean="0"/>
          </a:p>
        </p:txBody>
      </p:sp>
      <p:sp>
        <p:nvSpPr>
          <p:cNvPr id="24580" name="Rectangle 7"/>
          <p:cNvSpPr>
            <a:spLocks noChangeArrowheads="1"/>
          </p:cNvSpPr>
          <p:nvPr/>
        </p:nvSpPr>
        <p:spPr bwMode="auto">
          <a:xfrm>
            <a:off x="461963" y="1628800"/>
            <a:ext cx="8218487" cy="3817937"/>
          </a:xfrm>
          <a:prstGeom prst="rect">
            <a:avLst/>
          </a:prstGeom>
          <a:noFill/>
          <a:ln w="9525">
            <a:noFill/>
            <a:miter lim="800000"/>
            <a:headEnd/>
            <a:tailEnd/>
          </a:ln>
        </p:spPr>
        <p:txBody>
          <a:bodyPr/>
          <a:lstStyle/>
          <a:p>
            <a:pPr marL="609600" indent="-609600">
              <a:lnSpc>
                <a:spcPct val="180000"/>
              </a:lnSpc>
              <a:spcBef>
                <a:spcPct val="20000"/>
              </a:spcBef>
            </a:pPr>
            <a:r>
              <a:rPr lang="es-CL" b="1" u="none" dirty="0">
                <a:solidFill>
                  <a:srgbClr val="0000FF"/>
                </a:solidFill>
              </a:rPr>
              <a:t>REGLAS GENERALES:</a:t>
            </a:r>
          </a:p>
          <a:p>
            <a:pPr>
              <a:lnSpc>
                <a:spcPct val="180000"/>
              </a:lnSpc>
              <a:spcBef>
                <a:spcPct val="20000"/>
              </a:spcBef>
            </a:pPr>
            <a:r>
              <a:rPr lang="es-CL" b="1" u="none" dirty="0" smtClean="0">
                <a:solidFill>
                  <a:srgbClr val="0000FF"/>
                </a:solidFill>
              </a:rPr>
              <a:t>1.  Saber </a:t>
            </a:r>
            <a:r>
              <a:rPr lang="es-CL" b="1" u="none" dirty="0">
                <a:solidFill>
                  <a:srgbClr val="0000FF"/>
                </a:solidFill>
              </a:rPr>
              <a:t>siempre donde se encuentra el ayudante u otras personas</a:t>
            </a:r>
          </a:p>
          <a:p>
            <a:pPr>
              <a:lnSpc>
                <a:spcPct val="180000"/>
              </a:lnSpc>
              <a:spcBef>
                <a:spcPct val="20000"/>
              </a:spcBef>
            </a:pPr>
            <a:r>
              <a:rPr lang="es-CL" b="1" u="none" dirty="0" smtClean="0">
                <a:solidFill>
                  <a:srgbClr val="0000FF"/>
                </a:solidFill>
              </a:rPr>
              <a:t>2.  Asegurar </a:t>
            </a:r>
            <a:r>
              <a:rPr lang="es-CL" b="1" u="none" dirty="0">
                <a:solidFill>
                  <a:srgbClr val="0000FF"/>
                </a:solidFill>
              </a:rPr>
              <a:t>el área antes de mover la perforadora</a:t>
            </a:r>
          </a:p>
          <a:p>
            <a:pPr>
              <a:lnSpc>
                <a:spcPct val="180000"/>
              </a:lnSpc>
              <a:spcBef>
                <a:spcPct val="20000"/>
              </a:spcBef>
            </a:pPr>
            <a:r>
              <a:rPr lang="es-CL" b="1" u="none" dirty="0" smtClean="0">
                <a:solidFill>
                  <a:srgbClr val="0000FF"/>
                </a:solidFill>
              </a:rPr>
              <a:t>3.  Colocar </a:t>
            </a:r>
            <a:r>
              <a:rPr lang="es-CL" b="1" u="none" dirty="0">
                <a:solidFill>
                  <a:srgbClr val="0000FF"/>
                </a:solidFill>
              </a:rPr>
              <a:t>la perforadora al nivel del piso</a:t>
            </a:r>
          </a:p>
          <a:p>
            <a:pPr>
              <a:lnSpc>
                <a:spcPct val="180000"/>
              </a:lnSpc>
              <a:spcBef>
                <a:spcPct val="20000"/>
              </a:spcBef>
            </a:pPr>
            <a:r>
              <a:rPr lang="es-CL" b="1" u="none" dirty="0" smtClean="0">
                <a:solidFill>
                  <a:srgbClr val="0000FF"/>
                </a:solidFill>
              </a:rPr>
              <a:t>4.  Asegurar </a:t>
            </a:r>
            <a:r>
              <a:rPr lang="es-CL" b="1" u="none" dirty="0">
                <a:solidFill>
                  <a:srgbClr val="0000FF"/>
                </a:solidFill>
              </a:rPr>
              <a:t>área antes de levantar la torre</a:t>
            </a:r>
          </a:p>
          <a:p>
            <a:pPr>
              <a:lnSpc>
                <a:spcPct val="180000"/>
              </a:lnSpc>
              <a:spcBef>
                <a:spcPct val="20000"/>
              </a:spcBef>
            </a:pPr>
            <a:r>
              <a:rPr lang="es-CL" b="1" u="none" dirty="0" smtClean="0">
                <a:solidFill>
                  <a:srgbClr val="0000FF"/>
                </a:solidFill>
              </a:rPr>
              <a:t>5.  Tomar </a:t>
            </a:r>
            <a:r>
              <a:rPr lang="es-CL" b="1" u="none" dirty="0">
                <a:solidFill>
                  <a:srgbClr val="0000FF"/>
                </a:solidFill>
              </a:rPr>
              <a:t>precauciones en el manejo de baterías</a:t>
            </a:r>
          </a:p>
          <a:p>
            <a:pPr>
              <a:lnSpc>
                <a:spcPct val="180000"/>
              </a:lnSpc>
              <a:spcBef>
                <a:spcPct val="20000"/>
              </a:spcBef>
            </a:pPr>
            <a:r>
              <a:rPr lang="es-CL" b="1" u="none" dirty="0" smtClean="0">
                <a:solidFill>
                  <a:srgbClr val="0000FF"/>
                </a:solidFill>
              </a:rPr>
              <a:t>6.  Alivie </a:t>
            </a:r>
            <a:r>
              <a:rPr lang="es-CL" b="1" u="none" dirty="0">
                <a:solidFill>
                  <a:srgbClr val="0000FF"/>
                </a:solidFill>
              </a:rPr>
              <a:t>presiones confinadas  </a:t>
            </a:r>
          </a:p>
          <a:p>
            <a:pPr marL="609600" indent="-609600">
              <a:lnSpc>
                <a:spcPct val="180000"/>
              </a:lnSpc>
              <a:spcBef>
                <a:spcPct val="20000"/>
              </a:spcBef>
              <a:buFontTx/>
              <a:buAutoNum type="arabicPeriod" startAt="13"/>
            </a:pPr>
            <a:endParaRPr lang="es-CL" b="1" u="none" dirty="0">
              <a:solidFill>
                <a:srgbClr val="FFFF00"/>
              </a:solidFill>
            </a:endParaRPr>
          </a:p>
          <a:p>
            <a:pPr marL="609600" indent="-609600">
              <a:lnSpc>
                <a:spcPct val="180000"/>
              </a:lnSpc>
              <a:spcBef>
                <a:spcPct val="20000"/>
              </a:spcBef>
              <a:buFontTx/>
              <a:buAutoNum type="arabicPeriod" startAt="13"/>
            </a:pPr>
            <a:endParaRPr lang="es-CL" b="1" u="none" dirty="0">
              <a:solidFill>
                <a:srgbClr val="FFFF00"/>
              </a:solidFill>
            </a:endParaRPr>
          </a:p>
          <a:p>
            <a:pPr marL="609600" indent="-609600">
              <a:lnSpc>
                <a:spcPct val="180000"/>
              </a:lnSpc>
              <a:spcBef>
                <a:spcPct val="20000"/>
              </a:spcBef>
              <a:buFontTx/>
              <a:buAutoNum type="arabicPeriod" startAt="13"/>
            </a:pPr>
            <a:endParaRPr lang="es-CL" b="1" u="none" dirty="0">
              <a:solidFill>
                <a:srgbClr val="FFFF00"/>
              </a:solidFill>
            </a:endParaRPr>
          </a:p>
          <a:p>
            <a:pPr marL="609600" indent="-609600">
              <a:lnSpc>
                <a:spcPct val="180000"/>
              </a:lnSpc>
              <a:spcBef>
                <a:spcPct val="20000"/>
              </a:spcBef>
            </a:pPr>
            <a:r>
              <a:rPr lang="es-CL" b="1" u="none" dirty="0">
                <a:solidFill>
                  <a:srgbClr val="FFFF00"/>
                </a:solidFill>
              </a:rPr>
              <a:t>	</a:t>
            </a:r>
            <a:endParaRPr lang="es-ES" b="1" u="none" dirty="0">
              <a:solidFill>
                <a:srgbClr val="FFFF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25604" name="Rectangle 4"/>
          <p:cNvSpPr>
            <a:spLocks noChangeArrowheads="1"/>
          </p:cNvSpPr>
          <p:nvPr/>
        </p:nvSpPr>
        <p:spPr bwMode="auto">
          <a:xfrm>
            <a:off x="461963" y="1916113"/>
            <a:ext cx="8218487" cy="3817937"/>
          </a:xfrm>
          <a:prstGeom prst="rect">
            <a:avLst/>
          </a:prstGeom>
          <a:noFill/>
          <a:ln w="9525">
            <a:noFill/>
            <a:miter lim="800000"/>
            <a:headEnd/>
            <a:tailEnd/>
          </a:ln>
        </p:spPr>
        <p:txBody>
          <a:bodyPr/>
          <a:lstStyle/>
          <a:p>
            <a:pPr marL="609600" indent="-609600">
              <a:lnSpc>
                <a:spcPct val="180000"/>
              </a:lnSpc>
              <a:spcBef>
                <a:spcPct val="20000"/>
              </a:spcBef>
            </a:pPr>
            <a:r>
              <a:rPr lang="es-CL" sz="1800" b="1" u="none" dirty="0">
                <a:solidFill>
                  <a:srgbClr val="0000FF"/>
                </a:solidFill>
              </a:rPr>
              <a:t>REGLAS GENERALES:</a:t>
            </a:r>
          </a:p>
          <a:p>
            <a:pPr>
              <a:lnSpc>
                <a:spcPct val="180000"/>
              </a:lnSpc>
              <a:spcBef>
                <a:spcPct val="20000"/>
              </a:spcBef>
            </a:pPr>
            <a:r>
              <a:rPr lang="es-CL" sz="1800" b="1" u="none" dirty="0" smtClean="0">
                <a:solidFill>
                  <a:srgbClr val="0000FF"/>
                </a:solidFill>
              </a:rPr>
              <a:t>7.  No </a:t>
            </a:r>
            <a:r>
              <a:rPr lang="es-CL" sz="1800" b="1" u="none" dirty="0">
                <a:solidFill>
                  <a:srgbClr val="0000FF"/>
                </a:solidFill>
              </a:rPr>
              <a:t>mueva la perforadora con la torre parcialmente levantada</a:t>
            </a:r>
          </a:p>
          <a:p>
            <a:pPr>
              <a:lnSpc>
                <a:spcPct val="180000"/>
              </a:lnSpc>
              <a:spcBef>
                <a:spcPct val="20000"/>
              </a:spcBef>
            </a:pPr>
            <a:r>
              <a:rPr lang="es-CL" sz="1800" b="1" u="none" dirty="0" smtClean="0">
                <a:solidFill>
                  <a:srgbClr val="0000FF"/>
                </a:solidFill>
              </a:rPr>
              <a:t>8.  No </a:t>
            </a:r>
            <a:r>
              <a:rPr lang="es-CL" sz="1800" b="1" u="none" dirty="0">
                <a:solidFill>
                  <a:srgbClr val="0000FF"/>
                </a:solidFill>
              </a:rPr>
              <a:t>mueva la perforadora con pasadores de torre removidos</a:t>
            </a:r>
          </a:p>
          <a:p>
            <a:pPr>
              <a:lnSpc>
                <a:spcPct val="180000"/>
              </a:lnSpc>
              <a:spcBef>
                <a:spcPct val="20000"/>
              </a:spcBef>
            </a:pPr>
            <a:r>
              <a:rPr lang="es-CL" sz="1800" b="1" u="none" dirty="0" smtClean="0">
                <a:solidFill>
                  <a:srgbClr val="0000FF"/>
                </a:solidFill>
              </a:rPr>
              <a:t>9.  Mantenga </a:t>
            </a:r>
            <a:r>
              <a:rPr lang="es-CL" sz="1800" b="1" u="none" dirty="0">
                <a:solidFill>
                  <a:srgbClr val="0000FF"/>
                </a:solidFill>
              </a:rPr>
              <a:t>área de trabajo limpia</a:t>
            </a:r>
          </a:p>
          <a:p>
            <a:pPr>
              <a:lnSpc>
                <a:spcPct val="180000"/>
              </a:lnSpc>
              <a:spcBef>
                <a:spcPct val="20000"/>
              </a:spcBef>
            </a:pPr>
            <a:r>
              <a:rPr lang="es-CL" sz="1800" b="1" u="none" dirty="0" smtClean="0">
                <a:solidFill>
                  <a:srgbClr val="0000FF"/>
                </a:solidFill>
              </a:rPr>
              <a:t>10. Mantener </a:t>
            </a:r>
            <a:r>
              <a:rPr lang="es-CL" sz="1800" b="1" u="none" dirty="0">
                <a:solidFill>
                  <a:srgbClr val="0000FF"/>
                </a:solidFill>
              </a:rPr>
              <a:t>el manual de seguridad en la máquina</a:t>
            </a:r>
          </a:p>
          <a:p>
            <a:pPr marL="609600" indent="-609600">
              <a:lnSpc>
                <a:spcPct val="180000"/>
              </a:lnSpc>
              <a:spcBef>
                <a:spcPct val="20000"/>
              </a:spcBef>
              <a:buFontTx/>
              <a:buAutoNum type="arabicPeriod" startAt="19"/>
            </a:pPr>
            <a:endParaRPr lang="es-CL" sz="1800" u="none" dirty="0"/>
          </a:p>
          <a:p>
            <a:pPr marL="609600" indent="-609600">
              <a:lnSpc>
                <a:spcPct val="180000"/>
              </a:lnSpc>
              <a:spcBef>
                <a:spcPct val="20000"/>
              </a:spcBef>
              <a:buFontTx/>
              <a:buAutoNum type="arabicPeriod" startAt="19"/>
            </a:pPr>
            <a:endParaRPr lang="es-CL" sz="1800" u="none" dirty="0"/>
          </a:p>
          <a:p>
            <a:pPr marL="609600" indent="-609600">
              <a:lnSpc>
                <a:spcPct val="180000"/>
              </a:lnSpc>
              <a:spcBef>
                <a:spcPct val="20000"/>
              </a:spcBef>
            </a:pPr>
            <a:r>
              <a:rPr lang="es-CL" sz="1800" u="none" dirty="0"/>
              <a:t>	</a:t>
            </a:r>
            <a:endParaRPr lang="es-ES" sz="1800" u="none" dirty="0"/>
          </a:p>
        </p:txBody>
      </p:sp>
      <p:sp>
        <p:nvSpPr>
          <p:cNvPr id="25605" name="Rectangle 5"/>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000" b="1" u="none" dirty="0">
                <a:solidFill>
                  <a:schemeClr val="tx2"/>
                </a:solidFill>
              </a:rPr>
              <a:t>MANUAL DE SEGURIDAD PERFORADORA</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26628" name="Rectangle 5"/>
          <p:cNvSpPr>
            <a:spLocks noChangeArrowheads="1"/>
          </p:cNvSpPr>
          <p:nvPr/>
        </p:nvSpPr>
        <p:spPr bwMode="auto">
          <a:xfrm>
            <a:off x="357158" y="652447"/>
            <a:ext cx="8229600" cy="561975"/>
          </a:xfrm>
          <a:prstGeom prst="rect">
            <a:avLst/>
          </a:prstGeom>
          <a:noFill/>
          <a:ln w="9525">
            <a:noFill/>
            <a:miter lim="800000"/>
            <a:headEnd/>
            <a:tailEnd/>
          </a:ln>
        </p:spPr>
        <p:txBody>
          <a:bodyPr/>
          <a:lstStyle/>
          <a:p>
            <a:pPr algn="ctr"/>
            <a:r>
              <a:rPr lang="es-CL" sz="2000" b="1" u="none" dirty="0">
                <a:solidFill>
                  <a:schemeClr val="tx2"/>
                </a:solidFill>
              </a:rPr>
              <a:t>MANUAL DE SEGURIDAD PERFORADORA</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
        <p:nvSpPr>
          <p:cNvPr id="26630" name="Rectangle 12"/>
          <p:cNvSpPr>
            <a:spLocks noChangeArrowheads="1"/>
          </p:cNvSpPr>
          <p:nvPr/>
        </p:nvSpPr>
        <p:spPr bwMode="auto">
          <a:xfrm>
            <a:off x="461963" y="1916113"/>
            <a:ext cx="8218487" cy="3817937"/>
          </a:xfrm>
          <a:prstGeom prst="rect">
            <a:avLst/>
          </a:prstGeom>
          <a:noFill/>
          <a:ln w="9525">
            <a:noFill/>
            <a:miter lim="800000"/>
            <a:headEnd/>
            <a:tailEnd/>
          </a:ln>
        </p:spPr>
        <p:txBody>
          <a:bodyPr/>
          <a:lstStyle/>
          <a:p>
            <a:pPr marL="609600" indent="-609600">
              <a:lnSpc>
                <a:spcPct val="180000"/>
              </a:lnSpc>
              <a:spcBef>
                <a:spcPct val="20000"/>
              </a:spcBef>
            </a:pPr>
            <a:r>
              <a:rPr lang="es-CL" sz="2000" b="1" u="none" dirty="0">
                <a:solidFill>
                  <a:srgbClr val="0000FF"/>
                </a:solidFill>
              </a:rPr>
              <a:t>PERFORANDO:</a:t>
            </a:r>
          </a:p>
          <a:p>
            <a:pPr marL="609600" indent="-609600">
              <a:lnSpc>
                <a:spcPct val="180000"/>
              </a:lnSpc>
              <a:spcBef>
                <a:spcPct val="20000"/>
              </a:spcBef>
              <a:buFontTx/>
              <a:buAutoNum type="arabicPeriod"/>
            </a:pPr>
            <a:r>
              <a:rPr lang="es-CL" sz="2000" b="1" u="none" dirty="0">
                <a:solidFill>
                  <a:srgbClr val="0000FF"/>
                </a:solidFill>
              </a:rPr>
              <a:t>No realizar reparaciones mientras el equipo esté trabajando</a:t>
            </a:r>
          </a:p>
          <a:p>
            <a:pPr marL="609600" indent="-609600">
              <a:lnSpc>
                <a:spcPct val="180000"/>
              </a:lnSpc>
              <a:spcBef>
                <a:spcPct val="20000"/>
              </a:spcBef>
              <a:buFontTx/>
              <a:buAutoNum type="arabicPeriod"/>
            </a:pPr>
            <a:r>
              <a:rPr lang="es-CL" sz="2000" b="1" u="none" dirty="0">
                <a:solidFill>
                  <a:srgbClr val="0000FF"/>
                </a:solidFill>
              </a:rPr>
              <a:t>No permitir que alguien suba a la torre en posición vertical</a:t>
            </a:r>
          </a:p>
          <a:p>
            <a:pPr marL="609600" indent="-609600">
              <a:lnSpc>
                <a:spcPct val="180000"/>
              </a:lnSpc>
              <a:spcBef>
                <a:spcPct val="20000"/>
              </a:spcBef>
              <a:buFontTx/>
              <a:buAutoNum type="arabicPeriod"/>
            </a:pPr>
            <a:r>
              <a:rPr lang="es-CL" sz="2000" b="1" u="none" dirty="0">
                <a:solidFill>
                  <a:srgbClr val="0000FF"/>
                </a:solidFill>
              </a:rPr>
              <a:t>No usar cabezal de rotación como ascensor</a:t>
            </a:r>
          </a:p>
          <a:p>
            <a:pPr marL="609600" indent="-609600">
              <a:lnSpc>
                <a:spcPct val="180000"/>
              </a:lnSpc>
              <a:spcBef>
                <a:spcPct val="20000"/>
              </a:spcBef>
              <a:buFontTx/>
              <a:buAutoNum type="arabicPeriod"/>
            </a:pPr>
            <a:r>
              <a:rPr lang="es-CL" sz="2000" b="1" u="none" dirty="0">
                <a:solidFill>
                  <a:srgbClr val="0000FF"/>
                </a:solidFill>
              </a:rPr>
              <a:t>No usar </a:t>
            </a:r>
            <a:r>
              <a:rPr lang="es-CL" sz="2000" b="1" u="none" dirty="0" smtClean="0">
                <a:solidFill>
                  <a:srgbClr val="0000FF"/>
                </a:solidFill>
              </a:rPr>
              <a:t>hinche </a:t>
            </a:r>
            <a:r>
              <a:rPr lang="es-CL" sz="2000" b="1" u="none" dirty="0">
                <a:solidFill>
                  <a:srgbClr val="0000FF"/>
                </a:solidFill>
              </a:rPr>
              <a:t>como ascensor externo</a:t>
            </a:r>
          </a:p>
          <a:p>
            <a:pPr marL="609600" indent="-609600">
              <a:lnSpc>
                <a:spcPct val="180000"/>
              </a:lnSpc>
              <a:spcBef>
                <a:spcPct val="20000"/>
              </a:spcBef>
              <a:buFontTx/>
              <a:buAutoNum type="arabicPeriod"/>
            </a:pPr>
            <a:r>
              <a:rPr lang="es-CL" sz="2000" b="1" u="none" dirty="0">
                <a:solidFill>
                  <a:srgbClr val="0000FF"/>
                </a:solidFill>
              </a:rPr>
              <a:t>No abandonar cabina mientras esté trabajando</a:t>
            </a:r>
          </a:p>
          <a:p>
            <a:pPr marL="609600" indent="-609600">
              <a:lnSpc>
                <a:spcPct val="180000"/>
              </a:lnSpc>
              <a:spcBef>
                <a:spcPct val="20000"/>
              </a:spcBef>
              <a:buFontTx/>
              <a:buAutoNum type="arabicPeriod"/>
            </a:pPr>
            <a:endParaRPr lang="es-CL" b="1" u="none" dirty="0">
              <a:solidFill>
                <a:srgbClr val="0070C0"/>
              </a:solidFill>
            </a:endParaRPr>
          </a:p>
          <a:p>
            <a:pPr marL="609600" indent="-609600">
              <a:lnSpc>
                <a:spcPct val="180000"/>
              </a:lnSpc>
              <a:spcBef>
                <a:spcPct val="20000"/>
              </a:spcBef>
            </a:pPr>
            <a:r>
              <a:rPr lang="es-CL" b="1" u="none" dirty="0">
                <a:solidFill>
                  <a:srgbClr val="FFFF00"/>
                </a:solidFill>
              </a:rPr>
              <a:t>	</a:t>
            </a:r>
            <a:endParaRPr lang="es-ES" b="1" u="none" dirty="0">
              <a:solidFill>
                <a:srgbClr val="FFFF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28676" name="Rectangle 4"/>
          <p:cNvSpPr>
            <a:spLocks noChangeArrowheads="1"/>
          </p:cNvSpPr>
          <p:nvPr/>
        </p:nvSpPr>
        <p:spPr bwMode="auto">
          <a:xfrm>
            <a:off x="461963" y="1916113"/>
            <a:ext cx="8218487" cy="3817937"/>
          </a:xfrm>
          <a:prstGeom prst="rect">
            <a:avLst/>
          </a:prstGeom>
          <a:noFill/>
          <a:ln w="9525">
            <a:noFill/>
            <a:miter lim="800000"/>
            <a:headEnd/>
            <a:tailEnd/>
          </a:ln>
        </p:spPr>
        <p:txBody>
          <a:bodyPr/>
          <a:lstStyle/>
          <a:p>
            <a:pPr marL="609600" indent="-609600">
              <a:lnSpc>
                <a:spcPct val="180000"/>
              </a:lnSpc>
              <a:spcBef>
                <a:spcPct val="20000"/>
              </a:spcBef>
            </a:pPr>
            <a:r>
              <a:rPr lang="es-CL" sz="1800" b="1" u="none" dirty="0">
                <a:solidFill>
                  <a:srgbClr val="0000FF"/>
                </a:solidFill>
              </a:rPr>
              <a:t>TRASLADANDO LA PERFORADORA:</a:t>
            </a:r>
          </a:p>
          <a:p>
            <a:pPr marL="609600" indent="-609600">
              <a:lnSpc>
                <a:spcPct val="180000"/>
              </a:lnSpc>
              <a:spcBef>
                <a:spcPct val="20000"/>
              </a:spcBef>
              <a:buFontTx/>
              <a:buAutoNum type="arabicPeriod"/>
            </a:pPr>
            <a:r>
              <a:rPr lang="es-CL" sz="1800" b="1" u="none" dirty="0">
                <a:solidFill>
                  <a:srgbClr val="0000FF"/>
                </a:solidFill>
              </a:rPr>
              <a:t>Asegurar la posición de las barras</a:t>
            </a:r>
          </a:p>
          <a:p>
            <a:pPr marL="609600" indent="-609600">
              <a:lnSpc>
                <a:spcPct val="180000"/>
              </a:lnSpc>
              <a:spcBef>
                <a:spcPct val="20000"/>
              </a:spcBef>
              <a:buFontTx/>
              <a:buAutoNum type="arabicPeriod"/>
            </a:pPr>
            <a:r>
              <a:rPr lang="es-CL" sz="1800" b="1" u="none" dirty="0">
                <a:solidFill>
                  <a:srgbClr val="0000FF"/>
                </a:solidFill>
              </a:rPr>
              <a:t>No subirse a la perforadora en movimiento</a:t>
            </a:r>
          </a:p>
          <a:p>
            <a:pPr marL="609600" indent="-609600">
              <a:lnSpc>
                <a:spcPct val="180000"/>
              </a:lnSpc>
              <a:spcBef>
                <a:spcPct val="20000"/>
              </a:spcBef>
              <a:buFontTx/>
              <a:buAutoNum type="arabicPeriod"/>
            </a:pPr>
            <a:r>
              <a:rPr lang="es-CL" sz="1800" b="1" u="none" dirty="0">
                <a:solidFill>
                  <a:srgbClr val="0000FF"/>
                </a:solidFill>
              </a:rPr>
              <a:t>Bajar torre de ser necesario</a:t>
            </a:r>
          </a:p>
          <a:p>
            <a:pPr marL="609600" indent="-609600">
              <a:lnSpc>
                <a:spcPct val="180000"/>
              </a:lnSpc>
              <a:spcBef>
                <a:spcPct val="20000"/>
              </a:spcBef>
              <a:buFontTx/>
              <a:buAutoNum type="arabicPeriod"/>
            </a:pPr>
            <a:r>
              <a:rPr lang="es-CL" sz="1800" b="1" u="none" dirty="0" smtClean="0">
                <a:solidFill>
                  <a:srgbClr val="0000FF"/>
                </a:solidFill>
              </a:rPr>
              <a:t>Conocer </a:t>
            </a:r>
            <a:r>
              <a:rPr lang="es-CL" sz="1800" b="1" u="none" dirty="0">
                <a:solidFill>
                  <a:srgbClr val="0000FF"/>
                </a:solidFill>
              </a:rPr>
              <a:t>las dimensiones de la perforadora</a:t>
            </a:r>
          </a:p>
          <a:p>
            <a:pPr marL="609600" indent="-609600">
              <a:lnSpc>
                <a:spcPct val="180000"/>
              </a:lnSpc>
              <a:spcBef>
                <a:spcPct val="20000"/>
              </a:spcBef>
              <a:buFontTx/>
              <a:buAutoNum type="arabicPeriod"/>
            </a:pPr>
            <a:r>
              <a:rPr lang="es-CL" sz="1800" b="1" u="none" dirty="0">
                <a:solidFill>
                  <a:srgbClr val="0000FF"/>
                </a:solidFill>
              </a:rPr>
              <a:t>Chequeo de frenos</a:t>
            </a:r>
          </a:p>
          <a:p>
            <a:pPr marL="609600" indent="-609600">
              <a:lnSpc>
                <a:spcPct val="180000"/>
              </a:lnSpc>
              <a:spcBef>
                <a:spcPct val="20000"/>
              </a:spcBef>
            </a:pPr>
            <a:r>
              <a:rPr lang="es-CL" sz="1800" u="none" dirty="0"/>
              <a:t>	</a:t>
            </a:r>
            <a:endParaRPr lang="es-ES" sz="1800" u="none" dirty="0"/>
          </a:p>
        </p:txBody>
      </p:sp>
      <p:sp>
        <p:nvSpPr>
          <p:cNvPr id="28677" name="Rectangle 5"/>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000" b="1" u="none" dirty="0">
                <a:solidFill>
                  <a:schemeClr val="tx2"/>
                </a:solidFill>
              </a:rPr>
              <a:t>MANUAL DE SEGURIDAD PERFORADORA</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pitchFamily="34" charset="0"/>
              <a:buChar char="•"/>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r>
              <a:rPr lang="es-ES_tradnl" sz="1900" b="1">
                <a:solidFill>
                  <a:srgbClr val="000099"/>
                </a:solidFill>
                <a:latin typeface="Arial" pitchFamily="34" charset="0"/>
              </a:rPr>
              <a:t>      </a:t>
            </a: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p:txBody>
      </p:sp>
      <p:sp>
        <p:nvSpPr>
          <p:cNvPr id="7" name="6 Rectángulo"/>
          <p:cNvSpPr/>
          <p:nvPr/>
        </p:nvSpPr>
        <p:spPr>
          <a:xfrm>
            <a:off x="142874" y="395567"/>
            <a:ext cx="8715405" cy="461665"/>
          </a:xfrm>
          <a:prstGeom prst="rect">
            <a:avLst/>
          </a:prstGeom>
        </p:spPr>
        <p:txBody>
          <a:bodyPr wrap="square">
            <a:spAutoFit/>
          </a:bodyPr>
          <a:lstStyle/>
          <a:p>
            <a:pPr>
              <a:defRPr/>
            </a:pPr>
            <a:r>
              <a:rPr lang="es-ES_tradnl" sz="2400" b="1" dirty="0" smtClean="0">
                <a:solidFill>
                  <a:srgbClr val="000099"/>
                </a:solidFill>
                <a:effectLst>
                  <a:outerShdw blurRad="38100" dist="38100" dir="2700000" algn="tl">
                    <a:srgbClr val="000000"/>
                  </a:outerShdw>
                </a:effectLst>
                <a:latin typeface="Arial Black" pitchFamily="34" charset="0"/>
              </a:rPr>
              <a:t>                  PROCESOS DE OPERACIÓN</a:t>
            </a:r>
            <a:endParaRPr lang="es-CL" sz="2400" dirty="0"/>
          </a:p>
        </p:txBody>
      </p:sp>
      <p:sp>
        <p:nvSpPr>
          <p:cNvPr id="15365" name="4 CuadroTexto"/>
          <p:cNvSpPr txBox="1">
            <a:spLocks noChangeArrowheads="1"/>
          </p:cNvSpPr>
          <p:nvPr/>
        </p:nvSpPr>
        <p:spPr bwMode="auto">
          <a:xfrm>
            <a:off x="2857488" y="987966"/>
            <a:ext cx="4143375" cy="369332"/>
          </a:xfrm>
          <a:prstGeom prst="rect">
            <a:avLst/>
          </a:prstGeom>
          <a:noFill/>
          <a:ln w="9525">
            <a:noFill/>
            <a:miter lim="800000"/>
            <a:headEnd/>
            <a:tailEnd/>
          </a:ln>
        </p:spPr>
        <p:txBody>
          <a:bodyPr>
            <a:spAutoFit/>
          </a:bodyPr>
          <a:lstStyle/>
          <a:p>
            <a:r>
              <a:rPr lang="es-MX" b="1" dirty="0"/>
              <a:t>MINERIA </a:t>
            </a:r>
            <a:r>
              <a:rPr lang="es-MX" b="1" dirty="0" smtClean="0"/>
              <a:t>A CIELO </a:t>
            </a:r>
            <a:r>
              <a:rPr lang="es-MX" b="1" dirty="0"/>
              <a:t>ABIERTO</a:t>
            </a:r>
            <a:endParaRPr lang="es-CL" b="1" dirty="0"/>
          </a:p>
        </p:txBody>
      </p:sp>
      <p:pic>
        <p:nvPicPr>
          <p:cNvPr id="11" name="Picture 2" descr="http://www.minerasancristobal.com/en/wp-content/uploads/2011/05/Mining-Method.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0599" y="1928802"/>
            <a:ext cx="6223235" cy="46674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29700" name="Rectangle 4"/>
          <p:cNvSpPr>
            <a:spLocks noChangeArrowheads="1"/>
          </p:cNvSpPr>
          <p:nvPr/>
        </p:nvSpPr>
        <p:spPr bwMode="auto">
          <a:xfrm>
            <a:off x="461963" y="1916113"/>
            <a:ext cx="8218487" cy="3817937"/>
          </a:xfrm>
          <a:prstGeom prst="rect">
            <a:avLst/>
          </a:prstGeom>
          <a:noFill/>
          <a:ln w="9525">
            <a:noFill/>
            <a:miter lim="800000"/>
            <a:headEnd/>
            <a:tailEnd/>
          </a:ln>
        </p:spPr>
        <p:txBody>
          <a:bodyPr/>
          <a:lstStyle/>
          <a:p>
            <a:pPr marL="609600" indent="-609600">
              <a:lnSpc>
                <a:spcPct val="180000"/>
              </a:lnSpc>
              <a:spcBef>
                <a:spcPct val="20000"/>
              </a:spcBef>
            </a:pPr>
            <a:r>
              <a:rPr lang="es-CL" sz="1800" b="1" u="none" dirty="0">
                <a:solidFill>
                  <a:srgbClr val="0000FF"/>
                </a:solidFill>
              </a:rPr>
              <a:t>TRASLADANDO LA PERFORADORA:</a:t>
            </a:r>
          </a:p>
          <a:p>
            <a:pPr>
              <a:lnSpc>
                <a:spcPct val="180000"/>
              </a:lnSpc>
              <a:spcBef>
                <a:spcPct val="20000"/>
              </a:spcBef>
            </a:pPr>
            <a:r>
              <a:rPr lang="es-CL" sz="1800" b="1" u="none" dirty="0" smtClean="0">
                <a:solidFill>
                  <a:srgbClr val="0000FF"/>
                </a:solidFill>
              </a:rPr>
              <a:t>6.       Tenga </a:t>
            </a:r>
            <a:r>
              <a:rPr lang="es-CL" sz="1800" b="1" u="none" dirty="0">
                <a:solidFill>
                  <a:srgbClr val="0000FF"/>
                </a:solidFill>
              </a:rPr>
              <a:t>precaución con la torre </a:t>
            </a:r>
            <a:r>
              <a:rPr lang="es-CL" sz="1800" b="1" u="none" dirty="0" smtClean="0">
                <a:solidFill>
                  <a:srgbClr val="0000FF"/>
                </a:solidFill>
              </a:rPr>
              <a:t>antes movimientos bruscos</a:t>
            </a:r>
            <a:endParaRPr lang="es-CL" sz="1800" b="1" u="none" dirty="0">
              <a:solidFill>
                <a:srgbClr val="0000FF"/>
              </a:solidFill>
            </a:endParaRPr>
          </a:p>
          <a:p>
            <a:pPr marL="609600" indent="-609600">
              <a:lnSpc>
                <a:spcPct val="180000"/>
              </a:lnSpc>
              <a:spcBef>
                <a:spcPct val="20000"/>
              </a:spcBef>
              <a:buFontTx/>
              <a:buAutoNum type="arabicPeriod" startAt="7"/>
            </a:pPr>
            <a:r>
              <a:rPr lang="es-CL" sz="1800" b="1" u="none" dirty="0">
                <a:solidFill>
                  <a:srgbClr val="0000FF"/>
                </a:solidFill>
              </a:rPr>
              <a:t>Saber donde están los ayudantes en todo momento</a:t>
            </a:r>
          </a:p>
          <a:p>
            <a:pPr marL="609600" indent="-609600">
              <a:lnSpc>
                <a:spcPct val="180000"/>
              </a:lnSpc>
              <a:spcBef>
                <a:spcPct val="20000"/>
              </a:spcBef>
              <a:buFontTx/>
              <a:buAutoNum type="arabicPeriod" startAt="7"/>
            </a:pPr>
            <a:r>
              <a:rPr lang="es-CL" sz="1800" b="1" u="none" dirty="0">
                <a:solidFill>
                  <a:srgbClr val="0000FF"/>
                </a:solidFill>
              </a:rPr>
              <a:t>Conocer y usar las señales </a:t>
            </a:r>
            <a:r>
              <a:rPr lang="es-CL" sz="1800" b="1" u="none" dirty="0" smtClean="0">
                <a:solidFill>
                  <a:srgbClr val="0000FF"/>
                </a:solidFill>
              </a:rPr>
              <a:t>apropiadas</a:t>
            </a:r>
          </a:p>
          <a:p>
            <a:pPr marL="609600" indent="-609600">
              <a:lnSpc>
                <a:spcPct val="180000"/>
              </a:lnSpc>
              <a:spcBef>
                <a:spcPct val="20000"/>
              </a:spcBef>
              <a:buFontTx/>
              <a:buAutoNum type="arabicPeriod" startAt="7"/>
            </a:pPr>
            <a:r>
              <a:rPr lang="es-CL" b="1" dirty="0" smtClean="0">
                <a:solidFill>
                  <a:srgbClr val="0000FF"/>
                </a:solidFill>
              </a:rPr>
              <a:t>En caso de traslado largo, avisar por radio y usar escolta</a:t>
            </a:r>
            <a:endParaRPr lang="es-CL" sz="1800" b="1" u="none" dirty="0">
              <a:solidFill>
                <a:srgbClr val="0000FF"/>
              </a:solidFill>
            </a:endParaRPr>
          </a:p>
          <a:p>
            <a:pPr marL="609600" indent="-609600">
              <a:lnSpc>
                <a:spcPct val="180000"/>
              </a:lnSpc>
              <a:spcBef>
                <a:spcPct val="20000"/>
              </a:spcBef>
            </a:pPr>
            <a:r>
              <a:rPr lang="es-CL" sz="1800" u="none" dirty="0"/>
              <a:t>	</a:t>
            </a:r>
            <a:endParaRPr lang="es-ES" sz="1800" u="none" dirty="0"/>
          </a:p>
        </p:txBody>
      </p:sp>
      <p:sp>
        <p:nvSpPr>
          <p:cNvPr id="29701" name="Rectangle 5"/>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000" b="1" u="none" dirty="0">
                <a:solidFill>
                  <a:schemeClr val="tx2"/>
                </a:solidFill>
              </a:rPr>
              <a:t>MANUAL DE SEGURIDAD PERFORADORA</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30724" name="Rectangle 4"/>
          <p:cNvSpPr>
            <a:spLocks noChangeArrowheads="1"/>
          </p:cNvSpPr>
          <p:nvPr/>
        </p:nvSpPr>
        <p:spPr bwMode="auto">
          <a:xfrm>
            <a:off x="461963" y="1700808"/>
            <a:ext cx="8218487" cy="4464496"/>
          </a:xfrm>
          <a:prstGeom prst="rect">
            <a:avLst/>
          </a:prstGeom>
          <a:noFill/>
          <a:ln w="9525">
            <a:noFill/>
            <a:miter lim="800000"/>
            <a:headEnd/>
            <a:tailEnd/>
          </a:ln>
        </p:spPr>
        <p:txBody>
          <a:bodyPr/>
          <a:lstStyle/>
          <a:p>
            <a:pPr marL="609600" indent="-609600">
              <a:lnSpc>
                <a:spcPct val="180000"/>
              </a:lnSpc>
              <a:spcBef>
                <a:spcPct val="20000"/>
              </a:spcBef>
            </a:pPr>
            <a:r>
              <a:rPr lang="es-CL" sz="1800" b="1" u="none" dirty="0">
                <a:solidFill>
                  <a:srgbClr val="0000FF"/>
                </a:solidFill>
              </a:rPr>
              <a:t>DETENCION DE LA PERFORADORA:</a:t>
            </a:r>
          </a:p>
          <a:p>
            <a:pPr marL="609600" indent="-609600">
              <a:lnSpc>
                <a:spcPct val="180000"/>
              </a:lnSpc>
              <a:spcBef>
                <a:spcPct val="20000"/>
              </a:spcBef>
              <a:buFontTx/>
              <a:buAutoNum type="arabicPeriod"/>
            </a:pPr>
            <a:r>
              <a:rPr lang="es-CL" sz="1800" b="1" u="none" dirty="0">
                <a:solidFill>
                  <a:srgbClr val="0000FF"/>
                </a:solidFill>
              </a:rPr>
              <a:t>Detener el equipo alejado de patas y </a:t>
            </a:r>
            <a:r>
              <a:rPr lang="es-CL" sz="1800" b="1" u="none" dirty="0" smtClean="0">
                <a:solidFill>
                  <a:srgbClr val="0000FF"/>
                </a:solidFill>
              </a:rPr>
              <a:t>crestas (precaución por cortes y derrumbes)</a:t>
            </a:r>
            <a:endParaRPr lang="es-CL" sz="1800" b="1" u="none" dirty="0">
              <a:solidFill>
                <a:srgbClr val="0000FF"/>
              </a:solidFill>
            </a:endParaRPr>
          </a:p>
          <a:p>
            <a:pPr marL="609600" indent="-609600">
              <a:lnSpc>
                <a:spcPct val="180000"/>
              </a:lnSpc>
              <a:spcBef>
                <a:spcPct val="20000"/>
              </a:spcBef>
              <a:buFontTx/>
              <a:buAutoNum type="arabicPeriod"/>
            </a:pPr>
            <a:r>
              <a:rPr lang="es-CL" sz="1800" b="1" u="none" dirty="0" smtClean="0">
                <a:solidFill>
                  <a:srgbClr val="0000FF"/>
                </a:solidFill>
              </a:rPr>
              <a:t>Precaución </a:t>
            </a:r>
            <a:r>
              <a:rPr lang="es-CL" sz="1800" b="1" u="none" dirty="0">
                <a:solidFill>
                  <a:srgbClr val="0000FF"/>
                </a:solidFill>
              </a:rPr>
              <a:t>con las pendientes</a:t>
            </a:r>
          </a:p>
          <a:p>
            <a:pPr marL="609600" indent="-609600">
              <a:lnSpc>
                <a:spcPct val="180000"/>
              </a:lnSpc>
              <a:spcBef>
                <a:spcPct val="20000"/>
              </a:spcBef>
              <a:buFontTx/>
              <a:buAutoNum type="arabicPeriod"/>
            </a:pPr>
            <a:r>
              <a:rPr lang="es-CL" sz="1800" b="1" u="none" dirty="0">
                <a:solidFill>
                  <a:srgbClr val="0000FF"/>
                </a:solidFill>
              </a:rPr>
              <a:t>Aliviar presiones antes de abandonar la máquina</a:t>
            </a:r>
          </a:p>
          <a:p>
            <a:pPr marL="609600" indent="-609600">
              <a:lnSpc>
                <a:spcPct val="180000"/>
              </a:lnSpc>
              <a:spcBef>
                <a:spcPct val="20000"/>
              </a:spcBef>
              <a:buFontTx/>
              <a:buAutoNum type="arabicPeriod"/>
            </a:pPr>
            <a:r>
              <a:rPr lang="es-CL" sz="1800" b="1" u="none" dirty="0">
                <a:solidFill>
                  <a:srgbClr val="0000FF"/>
                </a:solidFill>
              </a:rPr>
              <a:t>Colocar controles en neutro</a:t>
            </a:r>
          </a:p>
          <a:p>
            <a:pPr marL="609600" indent="-609600">
              <a:lnSpc>
                <a:spcPct val="180000"/>
              </a:lnSpc>
              <a:spcBef>
                <a:spcPct val="20000"/>
              </a:spcBef>
              <a:buFontTx/>
              <a:buAutoNum type="arabicPeriod"/>
            </a:pPr>
            <a:r>
              <a:rPr lang="es-CL" sz="1800" b="1" u="none" dirty="0">
                <a:solidFill>
                  <a:srgbClr val="0000FF"/>
                </a:solidFill>
              </a:rPr>
              <a:t>Cerrar chapa de contacto</a:t>
            </a:r>
          </a:p>
          <a:p>
            <a:pPr marL="609600" indent="-609600">
              <a:lnSpc>
                <a:spcPct val="180000"/>
              </a:lnSpc>
              <a:spcBef>
                <a:spcPct val="20000"/>
              </a:spcBef>
              <a:buFontTx/>
              <a:buAutoNum type="arabicPeriod"/>
            </a:pPr>
            <a:r>
              <a:rPr lang="es-CL" sz="1800" b="1" u="none" dirty="0">
                <a:solidFill>
                  <a:srgbClr val="0000FF"/>
                </a:solidFill>
              </a:rPr>
              <a:t>Dejar las orugas lo mas cerca posible del piso</a:t>
            </a:r>
          </a:p>
          <a:p>
            <a:pPr marL="609600" indent="-609600">
              <a:lnSpc>
                <a:spcPct val="180000"/>
              </a:lnSpc>
              <a:spcBef>
                <a:spcPct val="20000"/>
              </a:spcBef>
            </a:pPr>
            <a:r>
              <a:rPr lang="es-CL" sz="1800" u="none" dirty="0"/>
              <a:t>	</a:t>
            </a:r>
            <a:endParaRPr lang="es-ES" sz="1800" u="none" dirty="0"/>
          </a:p>
        </p:txBody>
      </p:sp>
      <p:sp>
        <p:nvSpPr>
          <p:cNvPr id="30725" name="Rectangle 5"/>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000" b="1" u="none" dirty="0">
                <a:solidFill>
                  <a:schemeClr val="tx2"/>
                </a:solidFill>
              </a:rPr>
              <a:t>MANUAL DE SEGURIDAD PERFORADORA</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pic>
        <p:nvPicPr>
          <p:cNvPr id="36867" name="Picture 3" descr="DSC03933"/>
          <p:cNvPicPr>
            <a:picLocks noChangeAspect="1" noChangeArrowheads="1"/>
          </p:cNvPicPr>
          <p:nvPr/>
        </p:nvPicPr>
        <p:blipFill>
          <a:blip r:embed="rId3" cstate="print">
            <a:lum bright="52000" contrast="-6000"/>
          </a:blip>
          <a:srcRect/>
          <a:stretch>
            <a:fillRect/>
          </a:stretch>
        </p:blipFill>
        <p:spPr bwMode="auto">
          <a:xfrm>
            <a:off x="0" y="577850"/>
            <a:ext cx="9144000" cy="6029325"/>
          </a:xfrm>
          <a:prstGeom prst="rect">
            <a:avLst/>
          </a:prstGeom>
          <a:noFill/>
          <a:ln w="9525">
            <a:noFill/>
            <a:miter lim="800000"/>
            <a:headEnd/>
            <a:tailEnd/>
          </a:ln>
        </p:spPr>
      </p:pic>
      <p:sp>
        <p:nvSpPr>
          <p:cNvPr id="36868" name="Text Box 4"/>
          <p:cNvSpPr txBox="1">
            <a:spLocks noChangeArrowheads="1"/>
          </p:cNvSpPr>
          <p:nvPr/>
        </p:nvSpPr>
        <p:spPr bwMode="auto">
          <a:xfrm>
            <a:off x="533400" y="977900"/>
            <a:ext cx="8280400" cy="1754326"/>
          </a:xfrm>
          <a:prstGeom prst="rect">
            <a:avLst/>
          </a:prstGeom>
          <a:noFill/>
          <a:ln w="9525">
            <a:noFill/>
            <a:miter lim="800000"/>
            <a:headEnd/>
            <a:tailEnd/>
          </a:ln>
        </p:spPr>
        <p:txBody>
          <a:bodyPr>
            <a:spAutoFit/>
          </a:bodyPr>
          <a:lstStyle/>
          <a:p>
            <a:pPr algn="ctr">
              <a:spcBef>
                <a:spcPct val="50000"/>
              </a:spcBef>
            </a:pPr>
            <a:r>
              <a:rPr lang="es-CL" sz="5400" u="none" dirty="0">
                <a:latin typeface="Arial" pitchFamily="34" charset="0"/>
                <a:cs typeface="Arial" pitchFamily="34" charset="0"/>
              </a:rPr>
              <a:t>PERFORADORA PIT VIPER 351</a:t>
            </a:r>
            <a:endParaRPr lang="es-ES" sz="5400" u="none" dirty="0">
              <a:latin typeface="Arial" pitchFamily="34" charset="0"/>
              <a:cs typeface="Arial" pitchFamily="34" charset="0"/>
            </a:endParaRPr>
          </a:p>
        </p:txBody>
      </p:sp>
      <p:sp>
        <p:nvSpPr>
          <p:cNvPr id="36870" name="Text Box 6"/>
          <p:cNvSpPr txBox="1">
            <a:spLocks noChangeArrowheads="1"/>
          </p:cNvSpPr>
          <p:nvPr/>
        </p:nvSpPr>
        <p:spPr bwMode="auto">
          <a:xfrm>
            <a:off x="609600" y="3213100"/>
            <a:ext cx="7924800" cy="1736725"/>
          </a:xfrm>
          <a:prstGeom prst="rect">
            <a:avLst/>
          </a:prstGeom>
          <a:noFill/>
          <a:ln w="9525">
            <a:noFill/>
            <a:miter lim="800000"/>
            <a:headEnd/>
            <a:tailEnd/>
          </a:ln>
        </p:spPr>
        <p:txBody>
          <a:bodyPr>
            <a:spAutoFit/>
          </a:bodyPr>
          <a:lstStyle/>
          <a:p>
            <a:pPr algn="ctr">
              <a:spcBef>
                <a:spcPct val="50000"/>
              </a:spcBef>
            </a:pPr>
            <a:r>
              <a:rPr lang="es-CL" sz="5400" b="1" u="none" dirty="0"/>
              <a:t>INSTRUMENTOS Y CONTROLES</a:t>
            </a:r>
            <a:endParaRPr lang="es-ES" sz="5400" b="1" u="none"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3286124"/>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37892" name="Rectangle 4"/>
          <p:cNvSpPr>
            <a:spLocks noChangeArrowheads="1"/>
          </p:cNvSpPr>
          <p:nvPr/>
        </p:nvSpPr>
        <p:spPr bwMode="auto">
          <a:xfrm>
            <a:off x="461963" y="1635141"/>
            <a:ext cx="8383587" cy="4008437"/>
          </a:xfrm>
          <a:prstGeom prst="rect">
            <a:avLst/>
          </a:prstGeom>
          <a:noFill/>
          <a:ln w="9525">
            <a:noFill/>
            <a:miter lim="800000"/>
            <a:headEnd/>
            <a:tailEnd/>
          </a:ln>
        </p:spPr>
        <p:txBody>
          <a:bodyPr/>
          <a:lstStyle/>
          <a:p>
            <a:pPr marL="609600" indent="-609600">
              <a:lnSpc>
                <a:spcPct val="180000"/>
              </a:lnSpc>
              <a:spcBef>
                <a:spcPct val="20000"/>
              </a:spcBef>
            </a:pPr>
            <a:r>
              <a:rPr lang="es-CL" sz="1800" b="1" u="none" dirty="0"/>
              <a:t>INFORMACION GENERAL:</a:t>
            </a:r>
          </a:p>
          <a:p>
            <a:pPr marL="609600" indent="-609600">
              <a:lnSpc>
                <a:spcPct val="180000"/>
              </a:lnSpc>
              <a:spcBef>
                <a:spcPct val="20000"/>
              </a:spcBef>
              <a:buFont typeface="Wingdings" pitchFamily="2" charset="2"/>
              <a:buChar char="Ø"/>
            </a:pPr>
            <a:r>
              <a:rPr lang="es-CL" sz="1600" u="none" dirty="0"/>
              <a:t>No aumente la velocidad del motor cuando esté frío</a:t>
            </a:r>
          </a:p>
          <a:p>
            <a:pPr marL="609600" indent="-609600">
              <a:lnSpc>
                <a:spcPct val="180000"/>
              </a:lnSpc>
              <a:spcBef>
                <a:spcPct val="20000"/>
              </a:spcBef>
              <a:buFont typeface="Wingdings" pitchFamily="2" charset="2"/>
              <a:buChar char="Ø"/>
            </a:pPr>
            <a:r>
              <a:rPr lang="es-CL" sz="1600" u="none" dirty="0"/>
              <a:t>Siempre coloque una cuña si hay posibilidad de movimiento incontrolado</a:t>
            </a:r>
          </a:p>
          <a:p>
            <a:pPr marL="609600" indent="-609600">
              <a:lnSpc>
                <a:spcPct val="180000"/>
              </a:lnSpc>
              <a:spcBef>
                <a:spcPct val="20000"/>
              </a:spcBef>
              <a:buFont typeface="Wingdings" pitchFamily="2" charset="2"/>
              <a:buChar char="Ø"/>
            </a:pPr>
            <a:r>
              <a:rPr lang="es-CL" sz="1600" u="none" dirty="0"/>
              <a:t>No lubricar la perforadora mientras el motor está trabajando</a:t>
            </a:r>
          </a:p>
          <a:p>
            <a:pPr marL="609600" indent="-609600">
              <a:lnSpc>
                <a:spcPct val="180000"/>
              </a:lnSpc>
              <a:spcBef>
                <a:spcPct val="20000"/>
              </a:spcBef>
              <a:buFont typeface="Wingdings" pitchFamily="2" charset="2"/>
              <a:buChar char="Ø"/>
            </a:pPr>
            <a:r>
              <a:rPr lang="es-CL" sz="1600" u="none" dirty="0"/>
              <a:t>Siempre realice chequeos de seguridad antes de arrancar la perforadora</a:t>
            </a:r>
          </a:p>
          <a:p>
            <a:pPr marL="609600" indent="-609600">
              <a:lnSpc>
                <a:spcPct val="180000"/>
              </a:lnSpc>
              <a:spcBef>
                <a:spcPct val="20000"/>
              </a:spcBef>
              <a:buFont typeface="Wingdings" pitchFamily="2" charset="2"/>
              <a:buChar char="Ø"/>
            </a:pPr>
            <a:r>
              <a:rPr lang="es-CL" sz="1600" u="none" dirty="0"/>
              <a:t>No controle la velocidad de propulsión usando el control de velocidad del motor</a:t>
            </a:r>
          </a:p>
          <a:p>
            <a:pPr marL="609600" indent="-609600">
              <a:lnSpc>
                <a:spcPct val="180000"/>
              </a:lnSpc>
              <a:spcBef>
                <a:spcPct val="20000"/>
              </a:spcBef>
              <a:buFont typeface="Wingdings" pitchFamily="2" charset="2"/>
              <a:buChar char="Ø"/>
            </a:pPr>
            <a:r>
              <a:rPr lang="es-CL" sz="1600" u="none" dirty="0"/>
              <a:t>Siempre trabaje a la máxima fuerza del motor cuando perfore o traslade</a:t>
            </a:r>
          </a:p>
          <a:p>
            <a:pPr marL="609600" indent="-609600">
              <a:lnSpc>
                <a:spcPct val="180000"/>
              </a:lnSpc>
              <a:spcBef>
                <a:spcPct val="20000"/>
              </a:spcBef>
            </a:pPr>
            <a:endParaRPr lang="es-CL" sz="1800" u="none" dirty="0"/>
          </a:p>
          <a:p>
            <a:pPr marL="609600" indent="-609600">
              <a:lnSpc>
                <a:spcPct val="180000"/>
              </a:lnSpc>
              <a:spcBef>
                <a:spcPct val="20000"/>
              </a:spcBef>
            </a:pPr>
            <a:endParaRPr lang="es-CL" sz="1800" u="none" dirty="0"/>
          </a:p>
          <a:p>
            <a:pPr marL="609600" indent="-609600">
              <a:lnSpc>
                <a:spcPct val="180000"/>
              </a:lnSpc>
              <a:spcBef>
                <a:spcPct val="20000"/>
              </a:spcBef>
            </a:pPr>
            <a:endParaRPr lang="es-CL" sz="1800" u="none" dirty="0"/>
          </a:p>
          <a:p>
            <a:pPr marL="609600" indent="-609600">
              <a:lnSpc>
                <a:spcPct val="180000"/>
              </a:lnSpc>
              <a:spcBef>
                <a:spcPct val="20000"/>
              </a:spcBef>
            </a:pPr>
            <a:endParaRPr lang="es-CL" sz="1800" u="none" dirty="0"/>
          </a:p>
          <a:p>
            <a:pPr marL="609600" indent="-609600">
              <a:lnSpc>
                <a:spcPct val="180000"/>
              </a:lnSpc>
              <a:spcBef>
                <a:spcPct val="20000"/>
              </a:spcBef>
            </a:pPr>
            <a:endParaRPr lang="es-CL" sz="1800" u="none" dirty="0"/>
          </a:p>
          <a:p>
            <a:pPr marL="609600" indent="-609600">
              <a:lnSpc>
                <a:spcPct val="180000"/>
              </a:lnSpc>
              <a:spcBef>
                <a:spcPct val="20000"/>
              </a:spcBef>
            </a:pPr>
            <a:endParaRPr lang="es-CL" sz="1800" u="none" dirty="0"/>
          </a:p>
          <a:p>
            <a:pPr marL="609600" indent="-609600">
              <a:lnSpc>
                <a:spcPct val="180000"/>
              </a:lnSpc>
              <a:spcBef>
                <a:spcPct val="20000"/>
              </a:spcBef>
              <a:buFont typeface="Wingdings" pitchFamily="2" charset="2"/>
              <a:buNone/>
            </a:pPr>
            <a:endParaRPr lang="es-CL" sz="1800" u="none" dirty="0"/>
          </a:p>
          <a:p>
            <a:pPr marL="609600" indent="-609600">
              <a:lnSpc>
                <a:spcPct val="180000"/>
              </a:lnSpc>
              <a:spcBef>
                <a:spcPct val="20000"/>
              </a:spcBef>
            </a:pPr>
            <a:r>
              <a:rPr lang="es-CL" sz="1800" u="none" dirty="0"/>
              <a:t>	</a:t>
            </a:r>
            <a:endParaRPr lang="es-ES" sz="1800" u="none" dirty="0"/>
          </a:p>
        </p:txBody>
      </p:sp>
      <p:sp>
        <p:nvSpPr>
          <p:cNvPr id="37893" name="Rectangle 5"/>
          <p:cNvSpPr>
            <a:spLocks noChangeArrowheads="1"/>
          </p:cNvSpPr>
          <p:nvPr/>
        </p:nvSpPr>
        <p:spPr bwMode="auto">
          <a:xfrm>
            <a:off x="457200" y="714356"/>
            <a:ext cx="8229600" cy="561975"/>
          </a:xfrm>
          <a:prstGeom prst="rect">
            <a:avLst/>
          </a:prstGeom>
          <a:noFill/>
          <a:ln w="9525">
            <a:noFill/>
            <a:miter lim="800000"/>
            <a:headEnd/>
            <a:tailEnd/>
          </a:ln>
        </p:spPr>
        <p:txBody>
          <a:bodyPr/>
          <a:lstStyle/>
          <a:p>
            <a:pPr algn="ctr"/>
            <a:r>
              <a:rPr lang="es-CL" sz="2000" b="1" u="none" dirty="0">
                <a:solidFill>
                  <a:schemeClr val="tx2"/>
                </a:solidFill>
              </a:rPr>
              <a:t>INSTRUMENTOS Y CONTROLES</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1448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40964" name="Rectangle 4"/>
          <p:cNvSpPr>
            <a:spLocks noChangeArrowheads="1"/>
          </p:cNvSpPr>
          <p:nvPr/>
        </p:nvSpPr>
        <p:spPr bwMode="auto">
          <a:xfrm>
            <a:off x="461963" y="1624013"/>
            <a:ext cx="8383587" cy="4008437"/>
          </a:xfrm>
          <a:prstGeom prst="rect">
            <a:avLst/>
          </a:prstGeom>
          <a:noFill/>
          <a:ln w="9525">
            <a:noFill/>
            <a:miter lim="800000"/>
            <a:headEnd/>
            <a:tailEnd/>
          </a:ln>
        </p:spPr>
        <p:txBody>
          <a:bodyPr/>
          <a:lstStyle/>
          <a:p>
            <a:pPr marL="609600" indent="-609600">
              <a:lnSpc>
                <a:spcPct val="180000"/>
              </a:lnSpc>
              <a:spcBef>
                <a:spcPct val="20000"/>
              </a:spcBef>
            </a:pPr>
            <a:r>
              <a:rPr lang="es-CL" sz="1800" u="none" dirty="0"/>
              <a:t>CONTROLES PRINCIPALES LADO DERECHO DEL OPERADOR:</a:t>
            </a:r>
          </a:p>
          <a:p>
            <a:pPr marL="609600" indent="-609600">
              <a:lnSpc>
                <a:spcPct val="180000"/>
              </a:lnSpc>
              <a:spcBef>
                <a:spcPct val="20000"/>
              </a:spcBef>
              <a:buFont typeface="Wingdings" pitchFamily="2" charset="2"/>
              <a:buChar char="Ø"/>
            </a:pPr>
            <a:endParaRPr lang="es-CL" sz="1800" u="none" dirty="0"/>
          </a:p>
          <a:p>
            <a:pPr marL="609600" indent="-609600">
              <a:lnSpc>
                <a:spcPct val="180000"/>
              </a:lnSpc>
              <a:spcBef>
                <a:spcPct val="20000"/>
              </a:spcBef>
            </a:pPr>
            <a:endParaRPr lang="es-CL" sz="1800" u="none" dirty="0"/>
          </a:p>
          <a:p>
            <a:pPr marL="609600" indent="-609600">
              <a:lnSpc>
                <a:spcPct val="180000"/>
              </a:lnSpc>
              <a:spcBef>
                <a:spcPct val="20000"/>
              </a:spcBef>
            </a:pPr>
            <a:endParaRPr lang="es-CL" sz="1800" u="none" dirty="0"/>
          </a:p>
          <a:p>
            <a:pPr marL="609600" indent="-609600">
              <a:lnSpc>
                <a:spcPct val="180000"/>
              </a:lnSpc>
              <a:spcBef>
                <a:spcPct val="20000"/>
              </a:spcBef>
            </a:pPr>
            <a:endParaRPr lang="es-CL" sz="1800" u="none" dirty="0"/>
          </a:p>
          <a:p>
            <a:pPr marL="609600" indent="-609600">
              <a:lnSpc>
                <a:spcPct val="180000"/>
              </a:lnSpc>
              <a:spcBef>
                <a:spcPct val="20000"/>
              </a:spcBef>
              <a:buFont typeface="Wingdings" pitchFamily="2" charset="2"/>
              <a:buNone/>
            </a:pPr>
            <a:endParaRPr lang="es-CL" sz="1800" u="none" dirty="0"/>
          </a:p>
          <a:p>
            <a:pPr marL="609600" indent="-609600">
              <a:lnSpc>
                <a:spcPct val="180000"/>
              </a:lnSpc>
              <a:spcBef>
                <a:spcPct val="20000"/>
              </a:spcBef>
            </a:pPr>
            <a:r>
              <a:rPr lang="es-CL" sz="1800" u="none" dirty="0"/>
              <a:t>	</a:t>
            </a:r>
            <a:endParaRPr lang="es-ES" sz="1800" u="none" dirty="0"/>
          </a:p>
        </p:txBody>
      </p:sp>
      <p:sp>
        <p:nvSpPr>
          <p:cNvPr id="40965" name="Rectangle 5"/>
          <p:cNvSpPr>
            <a:spLocks noChangeArrowheads="1"/>
          </p:cNvSpPr>
          <p:nvPr/>
        </p:nvSpPr>
        <p:spPr bwMode="auto">
          <a:xfrm>
            <a:off x="457200" y="857232"/>
            <a:ext cx="8229600" cy="561975"/>
          </a:xfrm>
          <a:prstGeom prst="rect">
            <a:avLst/>
          </a:prstGeom>
          <a:noFill/>
          <a:ln w="9525">
            <a:noFill/>
            <a:miter lim="800000"/>
            <a:headEnd/>
            <a:tailEnd/>
          </a:ln>
        </p:spPr>
        <p:txBody>
          <a:bodyPr/>
          <a:lstStyle/>
          <a:p>
            <a:pPr algn="ctr"/>
            <a:r>
              <a:rPr lang="es-CL" sz="2000" b="1" u="none" dirty="0">
                <a:solidFill>
                  <a:schemeClr val="tx2"/>
                </a:solidFill>
              </a:rPr>
              <a:t>INSTRUMENTOS Y CONTROLES</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pic>
        <p:nvPicPr>
          <p:cNvPr id="40966" name="Picture 7" descr="pit viper 043"/>
          <p:cNvPicPr>
            <a:picLocks noChangeAspect="1" noChangeArrowheads="1"/>
          </p:cNvPicPr>
          <p:nvPr/>
        </p:nvPicPr>
        <p:blipFill>
          <a:blip r:embed="rId3" cstate="print"/>
          <a:srcRect l="29889" t="8199" r="17805" b="20354"/>
          <a:stretch>
            <a:fillRect/>
          </a:stretch>
        </p:blipFill>
        <p:spPr bwMode="auto">
          <a:xfrm>
            <a:off x="1976438" y="2085975"/>
            <a:ext cx="5140325" cy="4549775"/>
          </a:xfrm>
          <a:prstGeom prst="rect">
            <a:avLst/>
          </a:prstGeom>
          <a:noFill/>
          <a:ln w="9525">
            <a:noFill/>
            <a:miter lim="800000"/>
            <a:headEnd/>
            <a:tailEnd/>
          </a:ln>
        </p:spPr>
      </p:pic>
      <p:sp>
        <p:nvSpPr>
          <p:cNvPr id="40967" name="Text Box 13"/>
          <p:cNvSpPr txBox="1">
            <a:spLocks noChangeArrowheads="1"/>
          </p:cNvSpPr>
          <p:nvPr/>
        </p:nvSpPr>
        <p:spPr bwMode="auto">
          <a:xfrm>
            <a:off x="5994400" y="2095500"/>
            <a:ext cx="2882900" cy="590550"/>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s-CL" sz="1600" b="1">
                <a:solidFill>
                  <a:srgbClr val="FF0000"/>
                </a:solidFill>
              </a:rPr>
              <a:t>PANTALLA DEL COMPUTADOR CENTRAL</a:t>
            </a:r>
            <a:endParaRPr lang="es-ES" sz="1600" b="1">
              <a:solidFill>
                <a:srgbClr val="FF0000"/>
              </a:solidFill>
            </a:endParaRPr>
          </a:p>
        </p:txBody>
      </p:sp>
      <p:sp>
        <p:nvSpPr>
          <p:cNvPr id="40968" name="Line 14"/>
          <p:cNvSpPr>
            <a:spLocks noChangeShapeType="1"/>
          </p:cNvSpPr>
          <p:nvPr/>
        </p:nvSpPr>
        <p:spPr bwMode="auto">
          <a:xfrm flipH="1">
            <a:off x="4572000" y="2374900"/>
            <a:ext cx="1460500" cy="711200"/>
          </a:xfrm>
          <a:prstGeom prst="line">
            <a:avLst/>
          </a:prstGeom>
          <a:noFill/>
          <a:ln w="57150">
            <a:solidFill>
              <a:srgbClr val="0000FF"/>
            </a:solidFill>
            <a:round/>
            <a:headEnd/>
            <a:tailEnd type="triangle" w="med" len="med"/>
          </a:ln>
        </p:spPr>
        <p:txBody>
          <a:bodyPr/>
          <a:lstStyle/>
          <a:p>
            <a:endParaRPr lang="es-CL"/>
          </a:p>
        </p:txBody>
      </p:sp>
      <p:sp>
        <p:nvSpPr>
          <p:cNvPr id="40969" name="Text Box 15"/>
          <p:cNvSpPr txBox="1">
            <a:spLocks noChangeArrowheads="1"/>
          </p:cNvSpPr>
          <p:nvPr/>
        </p:nvSpPr>
        <p:spPr bwMode="auto">
          <a:xfrm>
            <a:off x="5626100" y="2870200"/>
            <a:ext cx="2882900" cy="346075"/>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s-CL" sz="1600" b="1">
                <a:solidFill>
                  <a:srgbClr val="FF0000"/>
                </a:solidFill>
              </a:rPr>
              <a:t>PARADA DE EMERGENCIA</a:t>
            </a:r>
            <a:endParaRPr lang="es-ES" sz="1600" b="1">
              <a:solidFill>
                <a:srgbClr val="FF0000"/>
              </a:solidFill>
            </a:endParaRPr>
          </a:p>
        </p:txBody>
      </p:sp>
      <p:sp>
        <p:nvSpPr>
          <p:cNvPr id="40970" name="Line 16"/>
          <p:cNvSpPr>
            <a:spLocks noChangeShapeType="1"/>
          </p:cNvSpPr>
          <p:nvPr/>
        </p:nvSpPr>
        <p:spPr bwMode="auto">
          <a:xfrm flipH="1">
            <a:off x="5588000" y="3263900"/>
            <a:ext cx="152400" cy="1765300"/>
          </a:xfrm>
          <a:prstGeom prst="line">
            <a:avLst/>
          </a:prstGeom>
          <a:noFill/>
          <a:ln w="57150">
            <a:solidFill>
              <a:srgbClr val="0000FF"/>
            </a:solidFill>
            <a:round/>
            <a:headEnd/>
            <a:tailEnd type="triangle" w="med" len="med"/>
          </a:ln>
        </p:spPr>
        <p:txBody>
          <a:bodyPr/>
          <a:lstStyle/>
          <a:p>
            <a:endParaRPr lang="es-CL"/>
          </a:p>
        </p:txBody>
      </p:sp>
      <p:sp>
        <p:nvSpPr>
          <p:cNvPr id="40971" name="Text Box 17"/>
          <p:cNvSpPr txBox="1">
            <a:spLocks noChangeArrowheads="1"/>
          </p:cNvSpPr>
          <p:nvPr/>
        </p:nvSpPr>
        <p:spPr bwMode="auto">
          <a:xfrm>
            <a:off x="6261100" y="4800600"/>
            <a:ext cx="2882900" cy="1565275"/>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s-CL" sz="1200" b="1">
                <a:solidFill>
                  <a:srgbClr val="FF0000"/>
                </a:solidFill>
              </a:rPr>
              <a:t>COMPRESOR DE AIRE CON 4 SETEOS:</a:t>
            </a:r>
          </a:p>
          <a:p>
            <a:pPr>
              <a:spcBef>
                <a:spcPct val="50000"/>
              </a:spcBef>
            </a:pPr>
            <a:r>
              <a:rPr lang="es-CL" sz="1200" b="1">
                <a:solidFill>
                  <a:srgbClr val="FF0000"/>
                </a:solidFill>
              </a:rPr>
              <a:t>APAGADO</a:t>
            </a:r>
          </a:p>
          <a:p>
            <a:pPr>
              <a:spcBef>
                <a:spcPct val="50000"/>
              </a:spcBef>
            </a:pPr>
            <a:r>
              <a:rPr lang="es-CL" sz="1200" b="1">
                <a:solidFill>
                  <a:srgbClr val="FF0000"/>
                </a:solidFill>
              </a:rPr>
              <a:t>BAJO</a:t>
            </a:r>
          </a:p>
          <a:p>
            <a:pPr>
              <a:spcBef>
                <a:spcPct val="50000"/>
              </a:spcBef>
            </a:pPr>
            <a:r>
              <a:rPr lang="es-CL" sz="1200" b="1">
                <a:solidFill>
                  <a:srgbClr val="FF0000"/>
                </a:solidFill>
              </a:rPr>
              <a:t>MEDIO</a:t>
            </a:r>
          </a:p>
          <a:p>
            <a:pPr>
              <a:spcBef>
                <a:spcPct val="50000"/>
              </a:spcBef>
            </a:pPr>
            <a:r>
              <a:rPr lang="es-CL" sz="1200" b="1">
                <a:solidFill>
                  <a:srgbClr val="FF0000"/>
                </a:solidFill>
              </a:rPr>
              <a:t>ALTO</a:t>
            </a:r>
            <a:endParaRPr lang="es-ES" sz="1200" b="1">
              <a:solidFill>
                <a:srgbClr val="FF0000"/>
              </a:solidFill>
            </a:endParaRPr>
          </a:p>
        </p:txBody>
      </p:sp>
      <p:sp>
        <p:nvSpPr>
          <p:cNvPr id="40972" name="Line 18"/>
          <p:cNvSpPr>
            <a:spLocks noChangeShapeType="1"/>
          </p:cNvSpPr>
          <p:nvPr/>
        </p:nvSpPr>
        <p:spPr bwMode="auto">
          <a:xfrm flipH="1" flipV="1">
            <a:off x="5486400" y="5715000"/>
            <a:ext cx="812800" cy="368300"/>
          </a:xfrm>
          <a:prstGeom prst="line">
            <a:avLst/>
          </a:prstGeom>
          <a:noFill/>
          <a:ln w="57150">
            <a:solidFill>
              <a:srgbClr val="0000FF"/>
            </a:solidFill>
            <a:round/>
            <a:headEnd/>
            <a:tailEnd type="triangle" w="med" len="med"/>
          </a:ln>
        </p:spPr>
        <p:txBody>
          <a:bodyPr/>
          <a:lstStyle/>
          <a:p>
            <a:endParaRPr lang="es-CL"/>
          </a:p>
        </p:txBody>
      </p:sp>
      <p:sp>
        <p:nvSpPr>
          <p:cNvPr id="40973" name="Text Box 19"/>
          <p:cNvSpPr txBox="1">
            <a:spLocks noChangeArrowheads="1"/>
          </p:cNvSpPr>
          <p:nvPr/>
        </p:nvSpPr>
        <p:spPr bwMode="auto">
          <a:xfrm>
            <a:off x="6083300" y="3429000"/>
            <a:ext cx="2882900" cy="346075"/>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s-CL" sz="1600" b="1">
                <a:solidFill>
                  <a:srgbClr val="FF0000"/>
                </a:solidFill>
              </a:rPr>
              <a:t>CHAPA DE ARRANQUE</a:t>
            </a:r>
            <a:endParaRPr lang="es-ES" sz="1600" b="1">
              <a:solidFill>
                <a:srgbClr val="FF0000"/>
              </a:solidFill>
            </a:endParaRPr>
          </a:p>
        </p:txBody>
      </p:sp>
      <p:sp>
        <p:nvSpPr>
          <p:cNvPr id="40974" name="Line 20"/>
          <p:cNvSpPr>
            <a:spLocks noChangeShapeType="1"/>
          </p:cNvSpPr>
          <p:nvPr/>
        </p:nvSpPr>
        <p:spPr bwMode="auto">
          <a:xfrm flipV="1">
            <a:off x="2921000" y="5829300"/>
            <a:ext cx="1905000" cy="63500"/>
          </a:xfrm>
          <a:prstGeom prst="line">
            <a:avLst/>
          </a:prstGeom>
          <a:noFill/>
          <a:ln w="57150">
            <a:solidFill>
              <a:srgbClr val="0000FF"/>
            </a:solidFill>
            <a:round/>
            <a:headEnd/>
            <a:tailEnd type="triangle" w="med" len="med"/>
          </a:ln>
        </p:spPr>
        <p:txBody>
          <a:bodyPr/>
          <a:lstStyle/>
          <a:p>
            <a:endParaRPr lang="es-CL"/>
          </a:p>
        </p:txBody>
      </p:sp>
      <p:sp>
        <p:nvSpPr>
          <p:cNvPr id="40975" name="Text Box 21"/>
          <p:cNvSpPr txBox="1">
            <a:spLocks noChangeArrowheads="1"/>
          </p:cNvSpPr>
          <p:nvPr/>
        </p:nvSpPr>
        <p:spPr bwMode="auto">
          <a:xfrm>
            <a:off x="177800" y="5241925"/>
            <a:ext cx="2882900" cy="835025"/>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s-CL" sz="1600" b="1">
                <a:solidFill>
                  <a:srgbClr val="FF0000"/>
                </a:solidFill>
              </a:rPr>
              <a:t>PERILLA DE CONTROL DE FUERZA DE AVANCE SOBRE EL TRICONO</a:t>
            </a:r>
            <a:endParaRPr lang="es-ES" sz="1600" b="1">
              <a:solidFill>
                <a:srgbClr val="FF0000"/>
              </a:solidFill>
            </a:endParaRPr>
          </a:p>
        </p:txBody>
      </p:sp>
      <p:sp>
        <p:nvSpPr>
          <p:cNvPr id="40976" name="Line 22"/>
          <p:cNvSpPr>
            <a:spLocks noChangeShapeType="1"/>
          </p:cNvSpPr>
          <p:nvPr/>
        </p:nvSpPr>
        <p:spPr bwMode="auto">
          <a:xfrm flipH="1">
            <a:off x="5918200" y="3949700"/>
            <a:ext cx="355600" cy="1511300"/>
          </a:xfrm>
          <a:prstGeom prst="line">
            <a:avLst/>
          </a:prstGeom>
          <a:noFill/>
          <a:ln w="57150">
            <a:solidFill>
              <a:srgbClr val="0000FF"/>
            </a:solidFill>
            <a:round/>
            <a:headEnd/>
            <a:tailEnd type="triangle" w="med" len="med"/>
          </a:ln>
        </p:spPr>
        <p:txBody>
          <a:bodyPr/>
          <a:lstStyle/>
          <a:p>
            <a:endParaRPr lang="es-CL"/>
          </a:p>
        </p:txBody>
      </p:sp>
      <p:sp>
        <p:nvSpPr>
          <p:cNvPr id="40977" name="Text Box 23"/>
          <p:cNvSpPr txBox="1">
            <a:spLocks noChangeArrowheads="1"/>
          </p:cNvSpPr>
          <p:nvPr/>
        </p:nvSpPr>
        <p:spPr bwMode="auto">
          <a:xfrm>
            <a:off x="241300" y="2222500"/>
            <a:ext cx="2882900" cy="835025"/>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s-CL" sz="1600" b="1">
                <a:solidFill>
                  <a:srgbClr val="FF0000"/>
                </a:solidFill>
              </a:rPr>
              <a:t>CONTROL PRINCIPAL MULTIFUNCION DERECHO</a:t>
            </a:r>
            <a:endParaRPr lang="es-ES" sz="1600" b="1">
              <a:solidFill>
                <a:srgbClr val="FF0000"/>
              </a:solidFill>
            </a:endParaRPr>
          </a:p>
        </p:txBody>
      </p:sp>
      <p:sp>
        <p:nvSpPr>
          <p:cNvPr id="40978" name="Line 24"/>
          <p:cNvSpPr>
            <a:spLocks noChangeShapeType="1"/>
          </p:cNvSpPr>
          <p:nvPr/>
        </p:nvSpPr>
        <p:spPr bwMode="auto">
          <a:xfrm>
            <a:off x="2603500" y="2908300"/>
            <a:ext cx="1308100" cy="1993900"/>
          </a:xfrm>
          <a:prstGeom prst="line">
            <a:avLst/>
          </a:prstGeom>
          <a:noFill/>
          <a:ln w="57150">
            <a:solidFill>
              <a:srgbClr val="0000FF"/>
            </a:solidFill>
            <a:round/>
            <a:headEnd/>
            <a:tailEnd type="triangle" w="med" len="med"/>
          </a:ln>
        </p:spPr>
        <p:txBody>
          <a:bodyPr/>
          <a:lstStyle/>
          <a:p>
            <a:endParaRPr lang="es-CL"/>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41988" name="Rectangle 4"/>
          <p:cNvSpPr>
            <a:spLocks noChangeArrowheads="1"/>
          </p:cNvSpPr>
          <p:nvPr/>
        </p:nvSpPr>
        <p:spPr bwMode="auto">
          <a:xfrm>
            <a:off x="461963" y="1624013"/>
            <a:ext cx="8383587" cy="4008437"/>
          </a:xfrm>
          <a:prstGeom prst="rect">
            <a:avLst/>
          </a:prstGeom>
          <a:noFill/>
          <a:ln w="9525">
            <a:noFill/>
            <a:miter lim="800000"/>
            <a:headEnd/>
            <a:tailEnd/>
          </a:ln>
        </p:spPr>
        <p:txBody>
          <a:bodyPr/>
          <a:lstStyle/>
          <a:p>
            <a:pPr marL="609600" indent="-609600">
              <a:lnSpc>
                <a:spcPct val="180000"/>
              </a:lnSpc>
              <a:spcBef>
                <a:spcPct val="20000"/>
              </a:spcBef>
            </a:pPr>
            <a:r>
              <a:rPr lang="es-CL" sz="1800" u="none"/>
              <a:t>CONTROLES PRINCIPALES LADO DERECHO DEL OPERADOR:</a:t>
            </a:r>
          </a:p>
          <a:p>
            <a:pPr marL="609600" indent="-609600">
              <a:lnSpc>
                <a:spcPct val="180000"/>
              </a:lnSpc>
              <a:spcBef>
                <a:spcPct val="20000"/>
              </a:spcBef>
              <a:buFont typeface="Wingdings" pitchFamily="2" charset="2"/>
              <a:buChar char="Ø"/>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r>
              <a:rPr lang="es-CL" sz="1800" u="none"/>
              <a:t>	</a:t>
            </a:r>
            <a:endParaRPr lang="es-ES" sz="1800" u="none"/>
          </a:p>
        </p:txBody>
      </p:sp>
      <p:sp>
        <p:nvSpPr>
          <p:cNvPr id="41989" name="Rectangle 5"/>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000" b="1" u="none" dirty="0">
                <a:solidFill>
                  <a:schemeClr val="tx2"/>
                </a:solidFill>
              </a:rPr>
              <a:t>INSTRUMENTOS Y CONTROLES</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pic>
        <p:nvPicPr>
          <p:cNvPr id="41990" name="Picture 19"/>
          <p:cNvPicPr>
            <a:picLocks noChangeAspect="1" noChangeArrowheads="1"/>
          </p:cNvPicPr>
          <p:nvPr/>
        </p:nvPicPr>
        <p:blipFill>
          <a:blip r:embed="rId3" cstate="print"/>
          <a:srcRect l="1466" r="3371"/>
          <a:stretch>
            <a:fillRect/>
          </a:stretch>
        </p:blipFill>
        <p:spPr bwMode="auto">
          <a:xfrm>
            <a:off x="0" y="2255838"/>
            <a:ext cx="8964613" cy="3679825"/>
          </a:xfrm>
          <a:prstGeom prst="rect">
            <a:avLst/>
          </a:prstGeom>
          <a:noFill/>
          <a:ln w="9525">
            <a:noFill/>
            <a:miter lim="800000"/>
            <a:headEnd/>
            <a:tailEnd/>
          </a:ln>
        </p:spPr>
      </p:pic>
      <p:sp>
        <p:nvSpPr>
          <p:cNvPr id="41991" name="Text Box 20"/>
          <p:cNvSpPr txBox="1">
            <a:spLocks noChangeArrowheads="1"/>
          </p:cNvSpPr>
          <p:nvPr/>
        </p:nvSpPr>
        <p:spPr bwMode="auto">
          <a:xfrm>
            <a:off x="342900" y="3319463"/>
            <a:ext cx="2222500" cy="406400"/>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s-CL"/>
              <a:t>LLAVE CAIMAN</a:t>
            </a:r>
            <a:endParaRPr lang="es-ES"/>
          </a:p>
        </p:txBody>
      </p:sp>
      <p:sp>
        <p:nvSpPr>
          <p:cNvPr id="41992" name="Text Box 21"/>
          <p:cNvSpPr txBox="1">
            <a:spLocks noChangeArrowheads="1"/>
          </p:cNvSpPr>
          <p:nvPr/>
        </p:nvSpPr>
        <p:spPr bwMode="auto">
          <a:xfrm>
            <a:off x="4178300" y="3090863"/>
            <a:ext cx="2222500" cy="406400"/>
          </a:xfrm>
          <a:prstGeom prst="rect">
            <a:avLst/>
          </a:prstGeom>
          <a:solidFill>
            <a:schemeClr val="bg1"/>
          </a:solidFill>
          <a:ln w="9525">
            <a:solidFill>
              <a:schemeClr val="tx1"/>
            </a:solidFill>
            <a:miter lim="800000"/>
            <a:headEnd/>
            <a:tailEnd/>
          </a:ln>
        </p:spPr>
        <p:txBody>
          <a:bodyPr>
            <a:spAutoFit/>
          </a:bodyPr>
          <a:lstStyle/>
          <a:p>
            <a:pPr>
              <a:spcBef>
                <a:spcPct val="50000"/>
              </a:spcBef>
            </a:pPr>
            <a:r>
              <a:rPr lang="es-CL"/>
              <a:t>LLAVE CAIMAN</a:t>
            </a:r>
            <a:endParaRPr lang="es-E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43012" name="Rectangle 4"/>
          <p:cNvSpPr>
            <a:spLocks noChangeArrowheads="1"/>
          </p:cNvSpPr>
          <p:nvPr/>
        </p:nvSpPr>
        <p:spPr bwMode="auto">
          <a:xfrm>
            <a:off x="461963" y="1624013"/>
            <a:ext cx="8383587" cy="4008437"/>
          </a:xfrm>
          <a:prstGeom prst="rect">
            <a:avLst/>
          </a:prstGeom>
          <a:noFill/>
          <a:ln w="9525">
            <a:noFill/>
            <a:miter lim="800000"/>
            <a:headEnd/>
            <a:tailEnd/>
          </a:ln>
        </p:spPr>
        <p:txBody>
          <a:bodyPr/>
          <a:lstStyle/>
          <a:p>
            <a:pPr marL="609600" indent="-609600">
              <a:lnSpc>
                <a:spcPct val="180000"/>
              </a:lnSpc>
              <a:spcBef>
                <a:spcPct val="20000"/>
              </a:spcBef>
            </a:pPr>
            <a:r>
              <a:rPr lang="es-CL" sz="1800" u="none"/>
              <a:t>CONTROLES PRINCIPALES LADO IZQUIERDO DEL OPERADOR:</a:t>
            </a:r>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r>
              <a:rPr lang="es-CL" sz="1800" u="none"/>
              <a:t>	</a:t>
            </a:r>
            <a:endParaRPr lang="es-ES" sz="1800" u="none"/>
          </a:p>
        </p:txBody>
      </p:sp>
      <p:sp>
        <p:nvSpPr>
          <p:cNvPr id="43013" name="Rectangle 5"/>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000" b="1" u="none" dirty="0">
                <a:solidFill>
                  <a:schemeClr val="tx2"/>
                </a:solidFill>
              </a:rPr>
              <a:t>INSTRUMENTOS Y CONTROLES</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pic>
        <p:nvPicPr>
          <p:cNvPr id="43014" name="Picture 9" descr="pit viper 044"/>
          <p:cNvPicPr>
            <a:picLocks noChangeAspect="1" noChangeArrowheads="1"/>
          </p:cNvPicPr>
          <p:nvPr/>
        </p:nvPicPr>
        <p:blipFill>
          <a:blip r:embed="rId3" cstate="print"/>
          <a:srcRect l="23653" r="30878" b="54253"/>
          <a:stretch>
            <a:fillRect/>
          </a:stretch>
        </p:blipFill>
        <p:spPr bwMode="auto">
          <a:xfrm>
            <a:off x="1646238" y="2225675"/>
            <a:ext cx="5830887" cy="4400550"/>
          </a:xfrm>
          <a:prstGeom prst="rect">
            <a:avLst/>
          </a:prstGeom>
          <a:noFill/>
          <a:ln w="9525">
            <a:noFill/>
            <a:miter lim="800000"/>
            <a:headEnd/>
            <a:tailEnd/>
          </a:ln>
        </p:spPr>
      </p:pic>
      <p:sp>
        <p:nvSpPr>
          <p:cNvPr id="43015" name="Text Box 10"/>
          <p:cNvSpPr txBox="1">
            <a:spLocks noChangeArrowheads="1"/>
          </p:cNvSpPr>
          <p:nvPr/>
        </p:nvSpPr>
        <p:spPr bwMode="auto">
          <a:xfrm>
            <a:off x="-1920875" y="3141663"/>
            <a:ext cx="184150" cy="396875"/>
          </a:xfrm>
          <a:prstGeom prst="rect">
            <a:avLst/>
          </a:prstGeom>
          <a:noFill/>
          <a:ln w="9525">
            <a:noFill/>
            <a:miter lim="800000"/>
            <a:headEnd/>
            <a:tailEnd/>
          </a:ln>
        </p:spPr>
        <p:txBody>
          <a:bodyPr wrap="none">
            <a:spAutoFit/>
          </a:bodyPr>
          <a:lstStyle/>
          <a:p>
            <a:endParaRPr lang="es-ES"/>
          </a:p>
        </p:txBody>
      </p:sp>
      <p:sp>
        <p:nvSpPr>
          <p:cNvPr id="43016" name="Text Box 11"/>
          <p:cNvSpPr txBox="1">
            <a:spLocks noChangeArrowheads="1"/>
          </p:cNvSpPr>
          <p:nvPr/>
        </p:nvSpPr>
        <p:spPr bwMode="auto">
          <a:xfrm>
            <a:off x="6921500" y="3011488"/>
            <a:ext cx="2222500" cy="835025"/>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s-CL" sz="1600" b="1">
                <a:solidFill>
                  <a:srgbClr val="FF0000"/>
                </a:solidFill>
              </a:rPr>
              <a:t>CONTROL PRINCIPAL MULTIFUNCION</a:t>
            </a:r>
            <a:endParaRPr lang="es-ES" sz="1600" b="1">
              <a:solidFill>
                <a:srgbClr val="FF0000"/>
              </a:solidFill>
            </a:endParaRPr>
          </a:p>
        </p:txBody>
      </p:sp>
      <p:sp>
        <p:nvSpPr>
          <p:cNvPr id="43017" name="Line 12"/>
          <p:cNvSpPr>
            <a:spLocks noChangeShapeType="1"/>
          </p:cNvSpPr>
          <p:nvPr/>
        </p:nvSpPr>
        <p:spPr bwMode="auto">
          <a:xfrm flipH="1">
            <a:off x="6388100" y="3429000"/>
            <a:ext cx="635000" cy="685800"/>
          </a:xfrm>
          <a:prstGeom prst="line">
            <a:avLst/>
          </a:prstGeom>
          <a:noFill/>
          <a:ln w="57150">
            <a:solidFill>
              <a:srgbClr val="0000FF"/>
            </a:solidFill>
            <a:round/>
            <a:headEnd/>
            <a:tailEnd type="triangle" w="med" len="med"/>
          </a:ln>
        </p:spPr>
        <p:txBody>
          <a:bodyPr/>
          <a:lstStyle/>
          <a:p>
            <a:endParaRPr lang="es-CL"/>
          </a:p>
        </p:txBody>
      </p:sp>
      <p:sp>
        <p:nvSpPr>
          <p:cNvPr id="43018" name="Line 14"/>
          <p:cNvSpPr>
            <a:spLocks noChangeShapeType="1"/>
          </p:cNvSpPr>
          <p:nvPr/>
        </p:nvSpPr>
        <p:spPr bwMode="auto">
          <a:xfrm flipH="1" flipV="1">
            <a:off x="4787900" y="4419600"/>
            <a:ext cx="2032000" cy="1562100"/>
          </a:xfrm>
          <a:prstGeom prst="line">
            <a:avLst/>
          </a:prstGeom>
          <a:noFill/>
          <a:ln w="57150">
            <a:solidFill>
              <a:srgbClr val="0000FF"/>
            </a:solidFill>
            <a:round/>
            <a:headEnd/>
            <a:tailEnd type="triangle" w="med" len="med"/>
          </a:ln>
        </p:spPr>
        <p:txBody>
          <a:bodyPr/>
          <a:lstStyle/>
          <a:p>
            <a:endParaRPr lang="es-CL"/>
          </a:p>
        </p:txBody>
      </p:sp>
      <p:sp>
        <p:nvSpPr>
          <p:cNvPr id="43019" name="Text Box 15"/>
          <p:cNvSpPr txBox="1">
            <a:spLocks noChangeArrowheads="1"/>
          </p:cNvSpPr>
          <p:nvPr/>
        </p:nvSpPr>
        <p:spPr bwMode="auto">
          <a:xfrm>
            <a:off x="6769100" y="5765800"/>
            <a:ext cx="2374900" cy="590550"/>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s-CL" sz="1600" b="1">
                <a:solidFill>
                  <a:srgbClr val="FF0000"/>
                </a:solidFill>
              </a:rPr>
              <a:t>GATO NIVELACION LADO CABINA</a:t>
            </a:r>
            <a:endParaRPr lang="es-ES" sz="1600" b="1">
              <a:solidFill>
                <a:srgbClr val="FF0000"/>
              </a:solidFill>
            </a:endParaRPr>
          </a:p>
        </p:txBody>
      </p:sp>
      <p:sp>
        <p:nvSpPr>
          <p:cNvPr id="43020" name="Text Box 17"/>
          <p:cNvSpPr txBox="1">
            <a:spLocks noChangeArrowheads="1"/>
          </p:cNvSpPr>
          <p:nvPr/>
        </p:nvSpPr>
        <p:spPr bwMode="auto">
          <a:xfrm>
            <a:off x="0" y="3429000"/>
            <a:ext cx="2146300" cy="835025"/>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s-CL" sz="1600" b="1">
                <a:solidFill>
                  <a:srgbClr val="FF0000"/>
                </a:solidFill>
              </a:rPr>
              <a:t>GATO DE NIVELACION LADO NO CABINA</a:t>
            </a:r>
            <a:endParaRPr lang="es-ES" sz="1600" b="1">
              <a:solidFill>
                <a:srgbClr val="FF0000"/>
              </a:solidFill>
            </a:endParaRPr>
          </a:p>
        </p:txBody>
      </p:sp>
      <p:sp>
        <p:nvSpPr>
          <p:cNvPr id="43021" name="Line 18"/>
          <p:cNvSpPr>
            <a:spLocks noChangeShapeType="1"/>
          </p:cNvSpPr>
          <p:nvPr/>
        </p:nvSpPr>
        <p:spPr bwMode="auto">
          <a:xfrm>
            <a:off x="927100" y="4216400"/>
            <a:ext cx="1612900" cy="609600"/>
          </a:xfrm>
          <a:prstGeom prst="line">
            <a:avLst/>
          </a:prstGeom>
          <a:noFill/>
          <a:ln w="57150">
            <a:solidFill>
              <a:srgbClr val="0000FF"/>
            </a:solidFill>
            <a:round/>
            <a:headEnd/>
            <a:tailEnd type="triangle" w="med" len="med"/>
          </a:ln>
        </p:spPr>
        <p:txBody>
          <a:bodyPr/>
          <a:lstStyle/>
          <a:p>
            <a:endParaRPr lang="es-CL"/>
          </a:p>
        </p:txBody>
      </p:sp>
      <p:sp>
        <p:nvSpPr>
          <p:cNvPr id="43022" name="Text Box 19"/>
          <p:cNvSpPr txBox="1">
            <a:spLocks noChangeArrowheads="1"/>
          </p:cNvSpPr>
          <p:nvPr/>
        </p:nvSpPr>
        <p:spPr bwMode="auto">
          <a:xfrm>
            <a:off x="0" y="2222500"/>
            <a:ext cx="2882900" cy="835025"/>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s-CL" sz="1600" b="1">
                <a:solidFill>
                  <a:srgbClr val="FF0000"/>
                </a:solidFill>
              </a:rPr>
              <a:t>GATOS DE NIVELACION LADO CARRETE DE CABLE</a:t>
            </a:r>
            <a:endParaRPr lang="es-ES" sz="1600" b="1">
              <a:solidFill>
                <a:srgbClr val="FF0000"/>
              </a:solidFill>
            </a:endParaRPr>
          </a:p>
        </p:txBody>
      </p:sp>
      <p:sp>
        <p:nvSpPr>
          <p:cNvPr id="43023" name="Line 20"/>
          <p:cNvSpPr>
            <a:spLocks noChangeShapeType="1"/>
          </p:cNvSpPr>
          <p:nvPr/>
        </p:nvSpPr>
        <p:spPr bwMode="auto">
          <a:xfrm>
            <a:off x="1879600" y="2971800"/>
            <a:ext cx="1638300" cy="1155700"/>
          </a:xfrm>
          <a:prstGeom prst="line">
            <a:avLst/>
          </a:prstGeom>
          <a:noFill/>
          <a:ln w="57150">
            <a:solidFill>
              <a:srgbClr val="0000FF"/>
            </a:solidFill>
            <a:round/>
            <a:headEnd/>
            <a:tailEnd type="triangle" w="med" len="med"/>
          </a:ln>
        </p:spPr>
        <p:txBody>
          <a:bodyPr/>
          <a:lstStyle/>
          <a:p>
            <a:endParaRPr lang="es-CL"/>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44036" name="Rectangle 4"/>
          <p:cNvSpPr>
            <a:spLocks noChangeArrowheads="1"/>
          </p:cNvSpPr>
          <p:nvPr/>
        </p:nvSpPr>
        <p:spPr bwMode="auto">
          <a:xfrm>
            <a:off x="461963" y="1624013"/>
            <a:ext cx="8383587" cy="4008437"/>
          </a:xfrm>
          <a:prstGeom prst="rect">
            <a:avLst/>
          </a:prstGeom>
          <a:noFill/>
          <a:ln w="9525">
            <a:noFill/>
            <a:miter lim="800000"/>
            <a:headEnd/>
            <a:tailEnd/>
          </a:ln>
        </p:spPr>
        <p:txBody>
          <a:bodyPr/>
          <a:lstStyle/>
          <a:p>
            <a:pPr marL="609600" indent="-609600">
              <a:lnSpc>
                <a:spcPct val="180000"/>
              </a:lnSpc>
              <a:spcBef>
                <a:spcPct val="20000"/>
              </a:spcBef>
            </a:pPr>
            <a:r>
              <a:rPr lang="es-CL" sz="1800" u="none"/>
              <a:t>CONTROLES PRINCIPALES LADO IZQUIERDO DEL OPERADOR:</a:t>
            </a:r>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r>
              <a:rPr lang="es-CL" sz="1800" u="none"/>
              <a:t>	</a:t>
            </a:r>
            <a:endParaRPr lang="es-ES" sz="1800" u="none"/>
          </a:p>
        </p:txBody>
      </p:sp>
      <p:sp>
        <p:nvSpPr>
          <p:cNvPr id="44037" name="Rectangle 5"/>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000" b="1" u="none" dirty="0">
                <a:solidFill>
                  <a:schemeClr val="tx2"/>
                </a:solidFill>
              </a:rPr>
              <a:t>INSTRUMENTOS Y CONTROLES</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
        <p:nvSpPr>
          <p:cNvPr id="44038" name="Text Box 6"/>
          <p:cNvSpPr txBox="1">
            <a:spLocks noChangeArrowheads="1"/>
          </p:cNvSpPr>
          <p:nvPr/>
        </p:nvSpPr>
        <p:spPr bwMode="auto">
          <a:xfrm>
            <a:off x="-1920875" y="3141663"/>
            <a:ext cx="184150" cy="396875"/>
          </a:xfrm>
          <a:prstGeom prst="rect">
            <a:avLst/>
          </a:prstGeom>
          <a:noFill/>
          <a:ln w="9525">
            <a:noFill/>
            <a:miter lim="800000"/>
            <a:headEnd/>
            <a:tailEnd/>
          </a:ln>
        </p:spPr>
        <p:txBody>
          <a:bodyPr wrap="none">
            <a:spAutoFit/>
          </a:bodyPr>
          <a:lstStyle/>
          <a:p>
            <a:endParaRPr lang="es-ES"/>
          </a:p>
        </p:txBody>
      </p:sp>
      <p:pic>
        <p:nvPicPr>
          <p:cNvPr id="44039" name="Picture 16"/>
          <p:cNvPicPr>
            <a:picLocks noChangeAspect="1" noChangeArrowheads="1"/>
          </p:cNvPicPr>
          <p:nvPr/>
        </p:nvPicPr>
        <p:blipFill>
          <a:blip r:embed="rId3" cstate="print"/>
          <a:srcRect/>
          <a:stretch>
            <a:fillRect/>
          </a:stretch>
        </p:blipFill>
        <p:spPr bwMode="auto">
          <a:xfrm>
            <a:off x="120650" y="2411413"/>
            <a:ext cx="8901113" cy="3875087"/>
          </a:xfrm>
          <a:prstGeom prst="rect">
            <a:avLst/>
          </a:prstGeom>
          <a:noFill/>
          <a:ln w="9525">
            <a:noFill/>
            <a:miter lim="800000"/>
            <a:headEnd/>
            <a:tailEnd/>
          </a:ln>
        </p:spPr>
      </p:pic>
      <p:sp>
        <p:nvSpPr>
          <p:cNvPr id="44040" name="Line 17"/>
          <p:cNvSpPr>
            <a:spLocks noChangeShapeType="1"/>
          </p:cNvSpPr>
          <p:nvPr/>
        </p:nvSpPr>
        <p:spPr bwMode="auto">
          <a:xfrm flipV="1">
            <a:off x="6184900" y="3886200"/>
            <a:ext cx="977900" cy="736600"/>
          </a:xfrm>
          <a:prstGeom prst="line">
            <a:avLst/>
          </a:prstGeom>
          <a:noFill/>
          <a:ln w="9525">
            <a:solidFill>
              <a:srgbClr val="FF0000"/>
            </a:solidFill>
            <a:round/>
            <a:headEnd/>
            <a:tailEnd type="triangle" w="med" len="med"/>
          </a:ln>
        </p:spPr>
        <p:txBody>
          <a:bodyPr/>
          <a:lstStyle/>
          <a:p>
            <a:endParaRPr lang="es-CL"/>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45060" name="Rectangle 4"/>
          <p:cNvSpPr>
            <a:spLocks noChangeArrowheads="1"/>
          </p:cNvSpPr>
          <p:nvPr/>
        </p:nvSpPr>
        <p:spPr bwMode="auto">
          <a:xfrm>
            <a:off x="461963" y="1624013"/>
            <a:ext cx="8383587" cy="4008437"/>
          </a:xfrm>
          <a:prstGeom prst="rect">
            <a:avLst/>
          </a:prstGeom>
          <a:noFill/>
          <a:ln w="9525">
            <a:noFill/>
            <a:miter lim="800000"/>
            <a:headEnd/>
            <a:tailEnd/>
          </a:ln>
        </p:spPr>
        <p:txBody>
          <a:bodyPr/>
          <a:lstStyle/>
          <a:p>
            <a:pPr marL="609600" indent="-609600">
              <a:lnSpc>
                <a:spcPct val="180000"/>
              </a:lnSpc>
              <a:spcBef>
                <a:spcPct val="20000"/>
              </a:spcBef>
            </a:pPr>
            <a:r>
              <a:rPr lang="es-CL" sz="1800" u="none"/>
              <a:t>CONTROLES PRINCIPALES LADO IZQUIERDO DEL OPERADOR:</a:t>
            </a:r>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r>
              <a:rPr lang="es-CL" sz="1800" u="none"/>
              <a:t>	</a:t>
            </a:r>
            <a:endParaRPr lang="es-ES" sz="1800" u="none"/>
          </a:p>
        </p:txBody>
      </p:sp>
      <p:sp>
        <p:nvSpPr>
          <p:cNvPr id="45061" name="Rectangle 5"/>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000" b="1" u="none" dirty="0">
                <a:solidFill>
                  <a:schemeClr val="tx2"/>
                </a:solidFill>
              </a:rPr>
              <a:t>INSTRUMENTOS Y CONTROLES</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
        <p:nvSpPr>
          <p:cNvPr id="45062" name="Text Box 7"/>
          <p:cNvSpPr txBox="1">
            <a:spLocks noChangeArrowheads="1"/>
          </p:cNvSpPr>
          <p:nvPr/>
        </p:nvSpPr>
        <p:spPr bwMode="auto">
          <a:xfrm>
            <a:off x="-1920875" y="3141663"/>
            <a:ext cx="184150" cy="396875"/>
          </a:xfrm>
          <a:prstGeom prst="rect">
            <a:avLst/>
          </a:prstGeom>
          <a:noFill/>
          <a:ln w="9525">
            <a:noFill/>
            <a:miter lim="800000"/>
            <a:headEnd/>
            <a:tailEnd/>
          </a:ln>
        </p:spPr>
        <p:txBody>
          <a:bodyPr wrap="none">
            <a:spAutoFit/>
          </a:bodyPr>
          <a:lstStyle/>
          <a:p>
            <a:endParaRPr lang="es-ES"/>
          </a:p>
        </p:txBody>
      </p:sp>
      <p:pic>
        <p:nvPicPr>
          <p:cNvPr id="45063" name="Picture 16" descr="pit viper 044"/>
          <p:cNvPicPr>
            <a:picLocks noChangeAspect="1" noChangeArrowheads="1"/>
          </p:cNvPicPr>
          <p:nvPr/>
        </p:nvPicPr>
        <p:blipFill>
          <a:blip r:embed="rId3" cstate="print"/>
          <a:srcRect l="28661" t="60626" r="49686" b="12053"/>
          <a:stretch>
            <a:fillRect/>
          </a:stretch>
        </p:blipFill>
        <p:spPr bwMode="auto">
          <a:xfrm>
            <a:off x="2212975" y="2090738"/>
            <a:ext cx="4792663" cy="4533900"/>
          </a:xfrm>
          <a:prstGeom prst="rect">
            <a:avLst/>
          </a:prstGeom>
          <a:noFill/>
          <a:ln w="9525">
            <a:noFill/>
            <a:miter lim="800000"/>
            <a:headEnd/>
            <a:tailEnd/>
          </a:ln>
        </p:spPr>
      </p:pic>
      <p:sp>
        <p:nvSpPr>
          <p:cNvPr id="45064" name="Line 17"/>
          <p:cNvSpPr>
            <a:spLocks noChangeShapeType="1"/>
          </p:cNvSpPr>
          <p:nvPr/>
        </p:nvSpPr>
        <p:spPr bwMode="auto">
          <a:xfrm flipV="1">
            <a:off x="2070100" y="3225800"/>
            <a:ext cx="2755900" cy="444500"/>
          </a:xfrm>
          <a:prstGeom prst="line">
            <a:avLst/>
          </a:prstGeom>
          <a:noFill/>
          <a:ln w="57150">
            <a:solidFill>
              <a:srgbClr val="0000FF"/>
            </a:solidFill>
            <a:round/>
            <a:headEnd/>
            <a:tailEnd type="triangle" w="med" len="med"/>
          </a:ln>
        </p:spPr>
        <p:txBody>
          <a:bodyPr/>
          <a:lstStyle/>
          <a:p>
            <a:endParaRPr lang="es-CL"/>
          </a:p>
        </p:txBody>
      </p:sp>
      <p:sp>
        <p:nvSpPr>
          <p:cNvPr id="45065" name="Text Box 18"/>
          <p:cNvSpPr txBox="1">
            <a:spLocks noChangeArrowheads="1"/>
          </p:cNvSpPr>
          <p:nvPr/>
        </p:nvSpPr>
        <p:spPr bwMode="auto">
          <a:xfrm>
            <a:off x="0" y="3429000"/>
            <a:ext cx="2146300" cy="957263"/>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s-CL" sz="1600" b="1">
                <a:solidFill>
                  <a:srgbClr val="FF0000"/>
                </a:solidFill>
              </a:rPr>
              <a:t>CONTROL DE LA CALEFACCIÓN:</a:t>
            </a:r>
          </a:p>
          <a:p>
            <a:pPr>
              <a:spcBef>
                <a:spcPct val="50000"/>
              </a:spcBef>
            </a:pPr>
            <a:r>
              <a:rPr lang="es-CL" sz="1600" b="1">
                <a:solidFill>
                  <a:srgbClr val="FF0000"/>
                </a:solidFill>
              </a:rPr>
              <a:t>FRIO; CALIENTE</a:t>
            </a:r>
            <a:endParaRPr lang="es-ES" sz="1600" b="1">
              <a:solidFill>
                <a:srgbClr val="FF0000"/>
              </a:solidFill>
            </a:endParaRPr>
          </a:p>
        </p:txBody>
      </p:sp>
      <p:sp>
        <p:nvSpPr>
          <p:cNvPr id="45066" name="Line 21"/>
          <p:cNvSpPr>
            <a:spLocks noChangeShapeType="1"/>
          </p:cNvSpPr>
          <p:nvPr/>
        </p:nvSpPr>
        <p:spPr bwMode="auto">
          <a:xfrm flipH="1">
            <a:off x="5359400" y="4229100"/>
            <a:ext cx="1663700" cy="444500"/>
          </a:xfrm>
          <a:prstGeom prst="line">
            <a:avLst/>
          </a:prstGeom>
          <a:noFill/>
          <a:ln w="57150">
            <a:solidFill>
              <a:srgbClr val="0000FF"/>
            </a:solidFill>
            <a:round/>
            <a:headEnd/>
            <a:tailEnd type="triangle" w="med" len="med"/>
          </a:ln>
        </p:spPr>
        <p:txBody>
          <a:bodyPr/>
          <a:lstStyle/>
          <a:p>
            <a:endParaRPr lang="es-CL"/>
          </a:p>
        </p:txBody>
      </p:sp>
      <p:sp>
        <p:nvSpPr>
          <p:cNvPr id="45067" name="Text Box 22"/>
          <p:cNvSpPr txBox="1">
            <a:spLocks noChangeArrowheads="1"/>
          </p:cNvSpPr>
          <p:nvPr/>
        </p:nvSpPr>
        <p:spPr bwMode="auto">
          <a:xfrm>
            <a:off x="6959600" y="3733800"/>
            <a:ext cx="2146300" cy="590550"/>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s-CL" sz="1600" b="1">
                <a:solidFill>
                  <a:srgbClr val="FF0000"/>
                </a:solidFill>
              </a:rPr>
              <a:t>VELOCIDAD DEL VENTILADOR</a:t>
            </a:r>
            <a:endParaRPr lang="es-ES" sz="1600" b="1">
              <a:solidFill>
                <a:srgbClr val="FF0000"/>
              </a:solidFill>
            </a:endParaRPr>
          </a:p>
        </p:txBody>
      </p:sp>
      <p:sp>
        <p:nvSpPr>
          <p:cNvPr id="45068" name="Line 23"/>
          <p:cNvSpPr>
            <a:spLocks noChangeShapeType="1"/>
          </p:cNvSpPr>
          <p:nvPr/>
        </p:nvSpPr>
        <p:spPr bwMode="auto">
          <a:xfrm flipH="1" flipV="1">
            <a:off x="5321300" y="5321300"/>
            <a:ext cx="1549400" cy="266700"/>
          </a:xfrm>
          <a:prstGeom prst="line">
            <a:avLst/>
          </a:prstGeom>
          <a:noFill/>
          <a:ln w="57150">
            <a:solidFill>
              <a:srgbClr val="0000FF"/>
            </a:solidFill>
            <a:round/>
            <a:headEnd/>
            <a:tailEnd type="triangle" w="med" len="med"/>
          </a:ln>
        </p:spPr>
        <p:txBody>
          <a:bodyPr/>
          <a:lstStyle/>
          <a:p>
            <a:endParaRPr lang="es-CL"/>
          </a:p>
        </p:txBody>
      </p:sp>
      <p:sp>
        <p:nvSpPr>
          <p:cNvPr id="45069" name="Text Box 24"/>
          <p:cNvSpPr txBox="1">
            <a:spLocks noChangeArrowheads="1"/>
          </p:cNvSpPr>
          <p:nvPr/>
        </p:nvSpPr>
        <p:spPr bwMode="auto">
          <a:xfrm>
            <a:off x="6845300" y="4914900"/>
            <a:ext cx="2298700" cy="957263"/>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s-CL" sz="1600" b="1">
                <a:solidFill>
                  <a:srgbClr val="FF0000"/>
                </a:solidFill>
              </a:rPr>
              <a:t>TEMPERATURA</a:t>
            </a:r>
          </a:p>
          <a:p>
            <a:pPr>
              <a:spcBef>
                <a:spcPct val="50000"/>
              </a:spcBef>
            </a:pPr>
            <a:r>
              <a:rPr lang="es-CL" sz="1600" b="1">
                <a:solidFill>
                  <a:srgbClr val="FF0000"/>
                </a:solidFill>
              </a:rPr>
              <a:t>AIRE ACONDICIONADO</a:t>
            </a:r>
            <a:endParaRPr lang="es-ES" sz="1600" b="1">
              <a:solidFill>
                <a:srgbClr val="FF0000"/>
              </a:solidFill>
            </a:endParaRPr>
          </a:p>
        </p:txBody>
      </p:sp>
      <p:sp>
        <p:nvSpPr>
          <p:cNvPr id="45070" name="Line 25"/>
          <p:cNvSpPr>
            <a:spLocks noChangeShapeType="1"/>
          </p:cNvSpPr>
          <p:nvPr/>
        </p:nvSpPr>
        <p:spPr bwMode="auto">
          <a:xfrm flipH="1" flipV="1">
            <a:off x="5092700" y="5969000"/>
            <a:ext cx="1981200" cy="241300"/>
          </a:xfrm>
          <a:prstGeom prst="line">
            <a:avLst/>
          </a:prstGeom>
          <a:noFill/>
          <a:ln w="57150">
            <a:solidFill>
              <a:srgbClr val="0000FF"/>
            </a:solidFill>
            <a:round/>
            <a:headEnd/>
            <a:tailEnd type="triangle" w="med" len="med"/>
          </a:ln>
        </p:spPr>
        <p:txBody>
          <a:bodyPr/>
          <a:lstStyle/>
          <a:p>
            <a:endParaRPr lang="es-CL"/>
          </a:p>
        </p:txBody>
      </p:sp>
      <p:sp>
        <p:nvSpPr>
          <p:cNvPr id="45071" name="Text Box 26"/>
          <p:cNvSpPr txBox="1">
            <a:spLocks noChangeArrowheads="1"/>
          </p:cNvSpPr>
          <p:nvPr/>
        </p:nvSpPr>
        <p:spPr bwMode="auto">
          <a:xfrm>
            <a:off x="6997700" y="6159500"/>
            <a:ext cx="2146300" cy="590550"/>
          </a:xfrm>
          <a:prstGeom prst="rect">
            <a:avLst/>
          </a:prstGeom>
          <a:solidFill>
            <a:schemeClr val="accent1"/>
          </a:solidFill>
          <a:ln w="9525">
            <a:solidFill>
              <a:schemeClr val="tx1"/>
            </a:solidFill>
            <a:miter lim="800000"/>
            <a:headEnd/>
            <a:tailEnd/>
          </a:ln>
        </p:spPr>
        <p:txBody>
          <a:bodyPr>
            <a:spAutoFit/>
          </a:bodyPr>
          <a:lstStyle/>
          <a:p>
            <a:pPr>
              <a:spcBef>
                <a:spcPct val="50000"/>
              </a:spcBef>
            </a:pPr>
            <a:r>
              <a:rPr lang="es-CL" sz="1600" b="1">
                <a:solidFill>
                  <a:srgbClr val="FF0000"/>
                </a:solidFill>
              </a:rPr>
              <a:t>ENCENDIDO / APAGADO</a:t>
            </a:r>
            <a:endParaRPr lang="es-ES" sz="1600" b="1">
              <a:solidFill>
                <a:srgbClr val="FF0000"/>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47107" name="Rectangle 3"/>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000" b="1" u="none" dirty="0">
                <a:solidFill>
                  <a:schemeClr val="tx2"/>
                </a:solidFill>
              </a:rPr>
              <a:t>INSTRUMENTOS Y CONTROLES</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
        <p:nvSpPr>
          <p:cNvPr id="47108" name="Text Box 4"/>
          <p:cNvSpPr txBox="1">
            <a:spLocks noChangeArrowheads="1"/>
          </p:cNvSpPr>
          <p:nvPr/>
        </p:nvSpPr>
        <p:spPr bwMode="auto">
          <a:xfrm>
            <a:off x="-1920875" y="3141663"/>
            <a:ext cx="184150" cy="396875"/>
          </a:xfrm>
          <a:prstGeom prst="rect">
            <a:avLst/>
          </a:prstGeom>
          <a:noFill/>
          <a:ln w="9525">
            <a:noFill/>
            <a:miter lim="800000"/>
            <a:headEnd/>
            <a:tailEnd/>
          </a:ln>
        </p:spPr>
        <p:txBody>
          <a:bodyPr wrap="none">
            <a:spAutoFit/>
          </a:bodyPr>
          <a:lstStyle/>
          <a:p>
            <a:endParaRPr lang="es-ES"/>
          </a:p>
        </p:txBody>
      </p:sp>
      <p:sp>
        <p:nvSpPr>
          <p:cNvPr id="47109" name="Rectangle 5"/>
          <p:cNvSpPr>
            <a:spLocks noChangeArrowheads="1"/>
          </p:cNvSpPr>
          <p:nvPr/>
        </p:nvSpPr>
        <p:spPr bwMode="auto">
          <a:xfrm>
            <a:off x="461963" y="1624013"/>
            <a:ext cx="8383587" cy="4008437"/>
          </a:xfrm>
          <a:prstGeom prst="rect">
            <a:avLst/>
          </a:prstGeom>
          <a:noFill/>
          <a:ln w="9525">
            <a:noFill/>
            <a:miter lim="800000"/>
            <a:headEnd/>
            <a:tailEnd/>
          </a:ln>
        </p:spPr>
        <p:txBody>
          <a:bodyPr/>
          <a:lstStyle/>
          <a:p>
            <a:pPr marL="609600" indent="-609600">
              <a:lnSpc>
                <a:spcPct val="180000"/>
              </a:lnSpc>
              <a:spcBef>
                <a:spcPct val="20000"/>
              </a:spcBef>
            </a:pPr>
            <a:r>
              <a:rPr lang="es-CL" sz="1800" u="none"/>
              <a:t>CODIGOS DE COLORES:</a:t>
            </a:r>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r>
              <a:rPr lang="es-CL" sz="1800" u="none"/>
              <a:t>	</a:t>
            </a:r>
            <a:endParaRPr lang="es-ES" sz="1800" u="none"/>
          </a:p>
        </p:txBody>
      </p:sp>
      <p:pic>
        <p:nvPicPr>
          <p:cNvPr id="47110" name="Picture 8"/>
          <p:cNvPicPr>
            <a:picLocks noChangeAspect="1" noChangeArrowheads="1"/>
          </p:cNvPicPr>
          <p:nvPr/>
        </p:nvPicPr>
        <p:blipFill>
          <a:blip r:embed="rId3" cstate="print"/>
          <a:srcRect/>
          <a:stretch>
            <a:fillRect/>
          </a:stretch>
        </p:blipFill>
        <p:spPr bwMode="auto">
          <a:xfrm>
            <a:off x="736600" y="2786058"/>
            <a:ext cx="1141413" cy="2790825"/>
          </a:xfrm>
          <a:prstGeom prst="rect">
            <a:avLst/>
          </a:prstGeom>
          <a:noFill/>
          <a:ln w="9525">
            <a:noFill/>
            <a:miter lim="800000"/>
            <a:headEnd/>
            <a:tailEnd/>
          </a:ln>
        </p:spPr>
      </p:pic>
      <p:sp>
        <p:nvSpPr>
          <p:cNvPr id="47111" name="Text Box 9"/>
          <p:cNvSpPr txBox="1">
            <a:spLocks noChangeArrowheads="1"/>
          </p:cNvSpPr>
          <p:nvPr/>
        </p:nvSpPr>
        <p:spPr bwMode="auto">
          <a:xfrm>
            <a:off x="2095500" y="2857496"/>
            <a:ext cx="6121400" cy="396875"/>
          </a:xfrm>
          <a:prstGeom prst="rect">
            <a:avLst/>
          </a:prstGeom>
          <a:noFill/>
          <a:ln w="9525">
            <a:noFill/>
            <a:miter lim="800000"/>
            <a:headEnd/>
            <a:tailEnd/>
          </a:ln>
        </p:spPr>
        <p:txBody>
          <a:bodyPr>
            <a:spAutoFit/>
          </a:bodyPr>
          <a:lstStyle/>
          <a:p>
            <a:pPr>
              <a:spcBef>
                <a:spcPct val="50000"/>
              </a:spcBef>
            </a:pPr>
            <a:r>
              <a:rPr lang="es-CL" dirty="0"/>
              <a:t>Estado OK, objeto en posición guardada</a:t>
            </a:r>
            <a:endParaRPr lang="es-ES" dirty="0"/>
          </a:p>
        </p:txBody>
      </p:sp>
      <p:sp>
        <p:nvSpPr>
          <p:cNvPr id="47112" name="Text Box 10"/>
          <p:cNvSpPr txBox="1">
            <a:spLocks noChangeArrowheads="1"/>
          </p:cNvSpPr>
          <p:nvPr/>
        </p:nvSpPr>
        <p:spPr bwMode="auto">
          <a:xfrm>
            <a:off x="2108200" y="3357562"/>
            <a:ext cx="6121400" cy="396875"/>
          </a:xfrm>
          <a:prstGeom prst="rect">
            <a:avLst/>
          </a:prstGeom>
          <a:noFill/>
          <a:ln w="9525">
            <a:noFill/>
            <a:miter lim="800000"/>
            <a:headEnd/>
            <a:tailEnd/>
          </a:ln>
        </p:spPr>
        <p:txBody>
          <a:bodyPr>
            <a:spAutoFit/>
          </a:bodyPr>
          <a:lstStyle/>
          <a:p>
            <a:pPr>
              <a:spcBef>
                <a:spcPct val="50000"/>
              </a:spcBef>
            </a:pPr>
            <a:r>
              <a:rPr lang="es-CL" dirty="0"/>
              <a:t>Problema menor, objeto no está en posición guardada</a:t>
            </a:r>
            <a:endParaRPr lang="es-ES" dirty="0"/>
          </a:p>
        </p:txBody>
      </p:sp>
      <p:sp>
        <p:nvSpPr>
          <p:cNvPr id="47113" name="Text Box 11"/>
          <p:cNvSpPr txBox="1">
            <a:spLocks noChangeArrowheads="1"/>
          </p:cNvSpPr>
          <p:nvPr/>
        </p:nvSpPr>
        <p:spPr bwMode="auto">
          <a:xfrm>
            <a:off x="2146300" y="3975100"/>
            <a:ext cx="6718300" cy="701675"/>
          </a:xfrm>
          <a:prstGeom prst="rect">
            <a:avLst/>
          </a:prstGeom>
          <a:noFill/>
          <a:ln w="9525">
            <a:noFill/>
            <a:miter lim="800000"/>
            <a:headEnd/>
            <a:tailEnd/>
          </a:ln>
        </p:spPr>
        <p:txBody>
          <a:bodyPr>
            <a:spAutoFit/>
          </a:bodyPr>
          <a:lstStyle/>
          <a:p>
            <a:pPr>
              <a:spcBef>
                <a:spcPct val="50000"/>
              </a:spcBef>
            </a:pPr>
            <a:r>
              <a:rPr lang="es-CL" dirty="0"/>
              <a:t>Problema mayor, la posición del objeto puede causar severos daños</a:t>
            </a:r>
            <a:endParaRPr lang="es-ES" dirty="0"/>
          </a:p>
        </p:txBody>
      </p:sp>
      <p:sp>
        <p:nvSpPr>
          <p:cNvPr id="47114" name="Text Box 12"/>
          <p:cNvSpPr txBox="1">
            <a:spLocks noChangeArrowheads="1"/>
          </p:cNvSpPr>
          <p:nvPr/>
        </p:nvSpPr>
        <p:spPr bwMode="auto">
          <a:xfrm>
            <a:off x="2133600" y="4622800"/>
            <a:ext cx="6121400" cy="396875"/>
          </a:xfrm>
          <a:prstGeom prst="rect">
            <a:avLst/>
          </a:prstGeom>
          <a:noFill/>
          <a:ln w="9525">
            <a:noFill/>
            <a:miter lim="800000"/>
            <a:headEnd/>
            <a:tailEnd/>
          </a:ln>
        </p:spPr>
        <p:txBody>
          <a:bodyPr>
            <a:spAutoFit/>
          </a:bodyPr>
          <a:lstStyle/>
          <a:p>
            <a:pPr>
              <a:spcBef>
                <a:spcPct val="50000"/>
              </a:spcBef>
            </a:pPr>
            <a:r>
              <a:rPr lang="es-CL"/>
              <a:t>Control está habilitado, disponible</a:t>
            </a:r>
            <a:endParaRPr lang="es-ES"/>
          </a:p>
        </p:txBody>
      </p:sp>
      <p:sp>
        <p:nvSpPr>
          <p:cNvPr id="47115" name="Text Box 15"/>
          <p:cNvSpPr txBox="1">
            <a:spLocks noChangeArrowheads="1"/>
          </p:cNvSpPr>
          <p:nvPr/>
        </p:nvSpPr>
        <p:spPr bwMode="auto">
          <a:xfrm>
            <a:off x="2159000" y="5156200"/>
            <a:ext cx="6121400" cy="396875"/>
          </a:xfrm>
          <a:prstGeom prst="rect">
            <a:avLst/>
          </a:prstGeom>
          <a:noFill/>
          <a:ln w="9525">
            <a:noFill/>
            <a:miter lim="800000"/>
            <a:headEnd/>
            <a:tailEnd/>
          </a:ln>
        </p:spPr>
        <p:txBody>
          <a:bodyPr>
            <a:spAutoFit/>
          </a:bodyPr>
          <a:lstStyle/>
          <a:p>
            <a:pPr>
              <a:spcBef>
                <a:spcPct val="50000"/>
              </a:spcBef>
            </a:pPr>
            <a:r>
              <a:rPr lang="es-CL"/>
              <a:t>No hay señales, solamente por referencia visual</a:t>
            </a:r>
            <a:endParaRPr lang="es-E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pitchFamily="34" charset="0"/>
              <a:buChar char="•"/>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r>
              <a:rPr lang="es-ES_tradnl" sz="1900" b="1">
                <a:solidFill>
                  <a:srgbClr val="000099"/>
                </a:solidFill>
                <a:latin typeface="Arial" pitchFamily="34" charset="0"/>
              </a:rPr>
              <a:t>      </a:t>
            </a: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p:txBody>
      </p:sp>
      <p:sp>
        <p:nvSpPr>
          <p:cNvPr id="22533" name="5 Rectángulo"/>
          <p:cNvSpPr>
            <a:spLocks noChangeArrowheads="1"/>
          </p:cNvSpPr>
          <p:nvPr/>
        </p:nvSpPr>
        <p:spPr bwMode="auto">
          <a:xfrm>
            <a:off x="0" y="2111945"/>
            <a:ext cx="6572250" cy="3693319"/>
          </a:xfrm>
          <a:prstGeom prst="rect">
            <a:avLst/>
          </a:prstGeom>
          <a:noFill/>
          <a:ln w="9525">
            <a:noFill/>
            <a:miter lim="800000"/>
            <a:headEnd/>
            <a:tailEnd/>
          </a:ln>
        </p:spPr>
        <p:txBody>
          <a:bodyPr wrap="square">
            <a:spAutoFit/>
          </a:bodyPr>
          <a:lstStyle/>
          <a:p>
            <a:pPr algn="just"/>
            <a:r>
              <a:rPr lang="es-CL" dirty="0" smtClean="0"/>
              <a:t>La perforación es el </a:t>
            </a:r>
            <a:r>
              <a:rPr lang="es-CL" b="1" dirty="0" smtClean="0"/>
              <a:t>primer proceso</a:t>
            </a:r>
            <a:r>
              <a:rPr lang="es-CL" dirty="0" smtClean="0"/>
              <a:t> en la cadena del valor del proceso minero. </a:t>
            </a:r>
          </a:p>
          <a:p>
            <a:pPr algn="just"/>
            <a:endParaRPr lang="es-CL" dirty="0" smtClean="0"/>
          </a:p>
          <a:p>
            <a:pPr algn="just"/>
            <a:r>
              <a:rPr lang="es-CL" dirty="0" smtClean="0"/>
              <a:t>La perforación se basa en un principio único. La </a:t>
            </a:r>
            <a:r>
              <a:rPr lang="es-CL" b="1" dirty="0" smtClean="0"/>
              <a:t>fuerza de empuje</a:t>
            </a:r>
            <a:r>
              <a:rPr lang="es-CL" dirty="0" smtClean="0"/>
              <a:t> que se ejerce a través de la sarta de perforación  y </a:t>
            </a:r>
            <a:r>
              <a:rPr lang="es-CL" b="1" dirty="0" smtClean="0"/>
              <a:t>el giro</a:t>
            </a:r>
            <a:r>
              <a:rPr lang="es-CL" dirty="0" smtClean="0"/>
              <a:t> continuo de un tricono, va produciendo un corte en la roca en diferentes posiciones.  </a:t>
            </a:r>
          </a:p>
          <a:p>
            <a:pPr algn="just"/>
            <a:endParaRPr lang="es-CL" dirty="0" smtClean="0"/>
          </a:p>
          <a:p>
            <a:pPr algn="just"/>
            <a:r>
              <a:rPr lang="es-CL" dirty="0" smtClean="0"/>
              <a:t>La perforación consiste en realizar </a:t>
            </a:r>
            <a:r>
              <a:rPr lang="es-CL" b="1" dirty="0" smtClean="0"/>
              <a:t>orificios</a:t>
            </a:r>
            <a:r>
              <a:rPr lang="es-CL" dirty="0" smtClean="0"/>
              <a:t> de acuerdo a una malla de perforación (9 x 9 m, 8 x 12 m, cuadradas </a:t>
            </a:r>
            <a:r>
              <a:rPr lang="es-CL" dirty="0"/>
              <a:t>o</a:t>
            </a:r>
            <a:r>
              <a:rPr lang="es-CL" dirty="0" smtClean="0"/>
              <a:t> triangulares, </a:t>
            </a:r>
            <a:r>
              <a:rPr lang="es-CL" dirty="0"/>
              <a:t>de manera que </a:t>
            </a:r>
            <a:r>
              <a:rPr lang="es-CL" dirty="0" smtClean="0"/>
              <a:t>al introducir </a:t>
            </a:r>
            <a:r>
              <a:rPr lang="es-CL" dirty="0"/>
              <a:t>los </a:t>
            </a:r>
            <a:r>
              <a:rPr lang="es-CL" dirty="0" smtClean="0"/>
              <a:t>explosivos, </a:t>
            </a:r>
            <a:r>
              <a:rPr lang="es-CL" dirty="0"/>
              <a:t>la detonación permita fragmentar </a:t>
            </a:r>
            <a:r>
              <a:rPr lang="es-CL" dirty="0" smtClean="0"/>
              <a:t>toda la </a:t>
            </a:r>
            <a:r>
              <a:rPr lang="es-CL" dirty="0"/>
              <a:t>roca.</a:t>
            </a:r>
          </a:p>
        </p:txBody>
      </p:sp>
      <p:sp>
        <p:nvSpPr>
          <p:cNvPr id="22535" name="7 Rectángulo"/>
          <p:cNvSpPr>
            <a:spLocks noChangeArrowheads="1"/>
          </p:cNvSpPr>
          <p:nvPr/>
        </p:nvSpPr>
        <p:spPr bwMode="auto">
          <a:xfrm>
            <a:off x="214282" y="642918"/>
            <a:ext cx="5397631" cy="523220"/>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latin typeface="+mj-lt"/>
              </a:rPr>
              <a:t>PROCESO DE PERFORACION</a:t>
            </a:r>
            <a:endParaRPr lang="es-CL" sz="2800" dirty="0">
              <a:solidFill>
                <a:schemeClr val="accent1">
                  <a:lumMod val="75000"/>
                </a:schemeClr>
              </a:solidFill>
              <a:latin typeface="+mj-lt"/>
            </a:endParaRPr>
          </a:p>
        </p:txBody>
      </p:sp>
      <p:pic>
        <p:nvPicPr>
          <p:cNvPr id="22536" name="Picture 7" descr="C:\Users\enrique\Documents\Clases Aconcagua\tronaduras\Imagen 391.jpg"/>
          <p:cNvPicPr>
            <a:picLocks noChangeAspect="1" noChangeArrowheads="1"/>
          </p:cNvPicPr>
          <p:nvPr/>
        </p:nvPicPr>
        <p:blipFill>
          <a:blip r:embed="rId2" cstate="print"/>
          <a:srcRect/>
          <a:stretch>
            <a:fillRect/>
          </a:stretch>
        </p:blipFill>
        <p:spPr bwMode="auto">
          <a:xfrm>
            <a:off x="6572251" y="4538684"/>
            <a:ext cx="2500343" cy="2033588"/>
          </a:xfrm>
          <a:prstGeom prst="rect">
            <a:avLst/>
          </a:prstGeom>
          <a:noFill/>
          <a:ln w="9525">
            <a:noFill/>
            <a:miter lim="800000"/>
            <a:headEnd/>
            <a:tailEnd/>
          </a:ln>
        </p:spPr>
      </p:pic>
      <p:pic>
        <p:nvPicPr>
          <p:cNvPr id="12" name="Picture 6" descr="Haga Click para ver mas fotos">
            <a:hlinkClick r:id="rId3"/>
          </p:cNvPr>
          <p:cNvPicPr>
            <a:picLocks noChangeAspect="1" noChangeArrowheads="1"/>
          </p:cNvPicPr>
          <p:nvPr/>
        </p:nvPicPr>
        <p:blipFill>
          <a:blip r:embed="rId4" cstate="print"/>
          <a:srcRect/>
          <a:stretch>
            <a:fillRect/>
          </a:stretch>
        </p:blipFill>
        <p:spPr bwMode="auto">
          <a:xfrm>
            <a:off x="6643702" y="214290"/>
            <a:ext cx="2428892" cy="1714512"/>
          </a:xfrm>
          <a:prstGeom prst="rect">
            <a:avLst/>
          </a:prstGeom>
          <a:noFill/>
          <a:ln w="9525">
            <a:noFill/>
            <a:miter lim="800000"/>
            <a:headEnd/>
            <a:tailEnd/>
          </a:ln>
        </p:spPr>
      </p:pic>
      <p:pic>
        <p:nvPicPr>
          <p:cNvPr id="13" name="Picture 2"/>
          <p:cNvPicPr>
            <a:picLocks noChangeAspect="1" noChangeArrowheads="1"/>
          </p:cNvPicPr>
          <p:nvPr/>
        </p:nvPicPr>
        <p:blipFill>
          <a:blip r:embed="rId5" cstate="print"/>
          <a:srcRect/>
          <a:stretch>
            <a:fillRect/>
          </a:stretch>
        </p:blipFill>
        <p:spPr bwMode="auto">
          <a:xfrm>
            <a:off x="6643702" y="2357430"/>
            <a:ext cx="2357454" cy="1928826"/>
          </a:xfrm>
          <a:prstGeom prst="rect">
            <a:avLst/>
          </a:prstGeom>
          <a:noFill/>
          <a:ln w="12700">
            <a:noFill/>
            <a:miter lim="800000"/>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51203" name="Rectangle 3"/>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000" b="1" u="none" dirty="0">
                <a:solidFill>
                  <a:schemeClr val="tx2"/>
                </a:solidFill>
              </a:rPr>
              <a:t>INSTRUMENTOS Y CONTROLES</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
        <p:nvSpPr>
          <p:cNvPr id="51204" name="Text Box 4"/>
          <p:cNvSpPr txBox="1">
            <a:spLocks noChangeArrowheads="1"/>
          </p:cNvSpPr>
          <p:nvPr/>
        </p:nvSpPr>
        <p:spPr bwMode="auto">
          <a:xfrm>
            <a:off x="-1920875" y="3141663"/>
            <a:ext cx="184150" cy="396875"/>
          </a:xfrm>
          <a:prstGeom prst="rect">
            <a:avLst/>
          </a:prstGeom>
          <a:noFill/>
          <a:ln w="9525">
            <a:noFill/>
            <a:miter lim="800000"/>
            <a:headEnd/>
            <a:tailEnd/>
          </a:ln>
        </p:spPr>
        <p:txBody>
          <a:bodyPr wrap="none">
            <a:spAutoFit/>
          </a:bodyPr>
          <a:lstStyle/>
          <a:p>
            <a:endParaRPr lang="es-ES"/>
          </a:p>
        </p:txBody>
      </p:sp>
      <p:sp>
        <p:nvSpPr>
          <p:cNvPr id="51205" name="Rectangle 5"/>
          <p:cNvSpPr>
            <a:spLocks noChangeArrowheads="1"/>
          </p:cNvSpPr>
          <p:nvPr/>
        </p:nvSpPr>
        <p:spPr bwMode="auto">
          <a:xfrm>
            <a:off x="461963" y="1624013"/>
            <a:ext cx="8383587" cy="4008437"/>
          </a:xfrm>
          <a:prstGeom prst="rect">
            <a:avLst/>
          </a:prstGeom>
          <a:noFill/>
          <a:ln w="9525">
            <a:noFill/>
            <a:miter lim="800000"/>
            <a:headEnd/>
            <a:tailEnd/>
          </a:ln>
        </p:spPr>
        <p:txBody>
          <a:bodyPr/>
          <a:lstStyle/>
          <a:p>
            <a:pPr marL="609600" indent="-609600">
              <a:lnSpc>
                <a:spcPct val="180000"/>
              </a:lnSpc>
              <a:spcBef>
                <a:spcPct val="20000"/>
              </a:spcBef>
            </a:pPr>
            <a:r>
              <a:rPr lang="es-CL" sz="1800" u="none"/>
              <a:t>PANTALLA DE FUNCIONES TORRE:</a:t>
            </a:r>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r>
              <a:rPr lang="es-CL" sz="1800" u="none"/>
              <a:t>	</a:t>
            </a:r>
            <a:endParaRPr lang="es-ES" sz="1800" u="none"/>
          </a:p>
        </p:txBody>
      </p:sp>
      <p:pic>
        <p:nvPicPr>
          <p:cNvPr id="51206" name="Picture 8"/>
          <p:cNvPicPr>
            <a:picLocks noChangeAspect="1" noChangeArrowheads="1"/>
          </p:cNvPicPr>
          <p:nvPr/>
        </p:nvPicPr>
        <p:blipFill>
          <a:blip r:embed="rId3" cstate="print"/>
          <a:srcRect/>
          <a:stretch>
            <a:fillRect/>
          </a:stretch>
        </p:blipFill>
        <p:spPr bwMode="auto">
          <a:xfrm>
            <a:off x="939800" y="2114550"/>
            <a:ext cx="7226300" cy="449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52227" name="Rectangle 3"/>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000" b="1" u="none" dirty="0">
                <a:solidFill>
                  <a:schemeClr val="tx2"/>
                </a:solidFill>
              </a:rPr>
              <a:t>INSTRUMENTOS Y CONTROLES</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
        <p:nvSpPr>
          <p:cNvPr id="52228" name="Text Box 4"/>
          <p:cNvSpPr txBox="1">
            <a:spLocks noChangeArrowheads="1"/>
          </p:cNvSpPr>
          <p:nvPr/>
        </p:nvSpPr>
        <p:spPr bwMode="auto">
          <a:xfrm>
            <a:off x="-1920875" y="3141663"/>
            <a:ext cx="184150" cy="396875"/>
          </a:xfrm>
          <a:prstGeom prst="rect">
            <a:avLst/>
          </a:prstGeom>
          <a:noFill/>
          <a:ln w="9525">
            <a:noFill/>
            <a:miter lim="800000"/>
            <a:headEnd/>
            <a:tailEnd/>
          </a:ln>
        </p:spPr>
        <p:txBody>
          <a:bodyPr wrap="none">
            <a:spAutoFit/>
          </a:bodyPr>
          <a:lstStyle/>
          <a:p>
            <a:endParaRPr lang="es-ES"/>
          </a:p>
        </p:txBody>
      </p:sp>
      <p:sp>
        <p:nvSpPr>
          <p:cNvPr id="52229" name="Rectangle 5"/>
          <p:cNvSpPr>
            <a:spLocks noChangeArrowheads="1"/>
          </p:cNvSpPr>
          <p:nvPr/>
        </p:nvSpPr>
        <p:spPr bwMode="auto">
          <a:xfrm>
            <a:off x="461963" y="1624013"/>
            <a:ext cx="8383587" cy="4008437"/>
          </a:xfrm>
          <a:prstGeom prst="rect">
            <a:avLst/>
          </a:prstGeom>
          <a:noFill/>
          <a:ln w="9525">
            <a:noFill/>
            <a:miter lim="800000"/>
            <a:headEnd/>
            <a:tailEnd/>
          </a:ln>
        </p:spPr>
        <p:txBody>
          <a:bodyPr/>
          <a:lstStyle/>
          <a:p>
            <a:pPr marL="609600" indent="-609600">
              <a:lnSpc>
                <a:spcPct val="180000"/>
              </a:lnSpc>
              <a:spcBef>
                <a:spcPct val="20000"/>
              </a:spcBef>
            </a:pPr>
            <a:r>
              <a:rPr lang="es-CL" sz="1800" u="none"/>
              <a:t>PANTALLA DE NIVELACION:</a:t>
            </a:r>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r>
              <a:rPr lang="es-CL" sz="1800" u="none"/>
              <a:t>	</a:t>
            </a:r>
            <a:endParaRPr lang="es-ES" sz="1800" u="none"/>
          </a:p>
        </p:txBody>
      </p:sp>
      <p:pic>
        <p:nvPicPr>
          <p:cNvPr id="52230" name="Picture 7"/>
          <p:cNvPicPr>
            <a:picLocks noChangeAspect="1" noChangeArrowheads="1"/>
          </p:cNvPicPr>
          <p:nvPr/>
        </p:nvPicPr>
        <p:blipFill>
          <a:blip r:embed="rId3" cstate="print"/>
          <a:srcRect/>
          <a:stretch>
            <a:fillRect/>
          </a:stretch>
        </p:blipFill>
        <p:spPr bwMode="auto">
          <a:xfrm>
            <a:off x="1801813" y="2079625"/>
            <a:ext cx="5508625" cy="4514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53251" name="Rectangle 3"/>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000" b="1" u="none" dirty="0">
                <a:solidFill>
                  <a:schemeClr val="tx2"/>
                </a:solidFill>
              </a:rPr>
              <a:t>INSTRUMENTOS Y CONTROLES</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
        <p:nvSpPr>
          <p:cNvPr id="53252" name="Text Box 4"/>
          <p:cNvSpPr txBox="1">
            <a:spLocks noChangeArrowheads="1"/>
          </p:cNvSpPr>
          <p:nvPr/>
        </p:nvSpPr>
        <p:spPr bwMode="auto">
          <a:xfrm>
            <a:off x="-1920875" y="3141663"/>
            <a:ext cx="184150" cy="396875"/>
          </a:xfrm>
          <a:prstGeom prst="rect">
            <a:avLst/>
          </a:prstGeom>
          <a:noFill/>
          <a:ln w="9525">
            <a:noFill/>
            <a:miter lim="800000"/>
            <a:headEnd/>
            <a:tailEnd/>
          </a:ln>
        </p:spPr>
        <p:txBody>
          <a:bodyPr wrap="none">
            <a:spAutoFit/>
          </a:bodyPr>
          <a:lstStyle/>
          <a:p>
            <a:endParaRPr lang="es-ES"/>
          </a:p>
        </p:txBody>
      </p:sp>
      <p:sp>
        <p:nvSpPr>
          <p:cNvPr id="53253" name="Rectangle 5"/>
          <p:cNvSpPr>
            <a:spLocks noChangeArrowheads="1"/>
          </p:cNvSpPr>
          <p:nvPr/>
        </p:nvSpPr>
        <p:spPr bwMode="auto">
          <a:xfrm>
            <a:off x="461963" y="1624013"/>
            <a:ext cx="8383587" cy="4008437"/>
          </a:xfrm>
          <a:prstGeom prst="rect">
            <a:avLst/>
          </a:prstGeom>
          <a:noFill/>
          <a:ln w="9525">
            <a:noFill/>
            <a:miter lim="800000"/>
            <a:headEnd/>
            <a:tailEnd/>
          </a:ln>
        </p:spPr>
        <p:txBody>
          <a:bodyPr/>
          <a:lstStyle/>
          <a:p>
            <a:pPr marL="609600" indent="-609600">
              <a:lnSpc>
                <a:spcPct val="180000"/>
              </a:lnSpc>
              <a:spcBef>
                <a:spcPct val="20000"/>
              </a:spcBef>
            </a:pPr>
            <a:r>
              <a:rPr lang="es-CL" sz="1800" u="none"/>
              <a:t>PANTALLA DE PROPULSION:</a:t>
            </a:r>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r>
              <a:rPr lang="es-CL" sz="1800" u="none"/>
              <a:t>	</a:t>
            </a:r>
            <a:endParaRPr lang="es-ES" sz="1800" u="none"/>
          </a:p>
        </p:txBody>
      </p:sp>
      <p:pic>
        <p:nvPicPr>
          <p:cNvPr id="53254" name="Picture 7"/>
          <p:cNvPicPr>
            <a:picLocks noChangeAspect="1" noChangeArrowheads="1"/>
          </p:cNvPicPr>
          <p:nvPr/>
        </p:nvPicPr>
        <p:blipFill>
          <a:blip r:embed="rId3" cstate="print"/>
          <a:srcRect/>
          <a:stretch>
            <a:fillRect/>
          </a:stretch>
        </p:blipFill>
        <p:spPr bwMode="auto">
          <a:xfrm>
            <a:off x="1601788" y="2089150"/>
            <a:ext cx="5924550" cy="460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54275" name="Rectangle 3"/>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000" b="1" u="none" dirty="0">
                <a:solidFill>
                  <a:schemeClr val="tx2"/>
                </a:solidFill>
              </a:rPr>
              <a:t>INSTRUMENTOS Y CONTROLES</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
        <p:nvSpPr>
          <p:cNvPr id="54276" name="Text Box 4"/>
          <p:cNvSpPr txBox="1">
            <a:spLocks noChangeArrowheads="1"/>
          </p:cNvSpPr>
          <p:nvPr/>
        </p:nvSpPr>
        <p:spPr bwMode="auto">
          <a:xfrm>
            <a:off x="-1920875" y="3141663"/>
            <a:ext cx="184150" cy="396875"/>
          </a:xfrm>
          <a:prstGeom prst="rect">
            <a:avLst/>
          </a:prstGeom>
          <a:noFill/>
          <a:ln w="9525">
            <a:noFill/>
            <a:miter lim="800000"/>
            <a:headEnd/>
            <a:tailEnd/>
          </a:ln>
        </p:spPr>
        <p:txBody>
          <a:bodyPr wrap="none">
            <a:spAutoFit/>
          </a:bodyPr>
          <a:lstStyle/>
          <a:p>
            <a:endParaRPr lang="es-ES"/>
          </a:p>
        </p:txBody>
      </p:sp>
      <p:sp>
        <p:nvSpPr>
          <p:cNvPr id="54277" name="Rectangle 5"/>
          <p:cNvSpPr>
            <a:spLocks noChangeArrowheads="1"/>
          </p:cNvSpPr>
          <p:nvPr/>
        </p:nvSpPr>
        <p:spPr bwMode="auto">
          <a:xfrm>
            <a:off x="461963" y="1624013"/>
            <a:ext cx="8383587" cy="4008437"/>
          </a:xfrm>
          <a:prstGeom prst="rect">
            <a:avLst/>
          </a:prstGeom>
          <a:noFill/>
          <a:ln w="9525">
            <a:noFill/>
            <a:miter lim="800000"/>
            <a:headEnd/>
            <a:tailEnd/>
          </a:ln>
        </p:spPr>
        <p:txBody>
          <a:bodyPr/>
          <a:lstStyle/>
          <a:p>
            <a:pPr marL="609600" indent="-609600">
              <a:lnSpc>
                <a:spcPct val="180000"/>
              </a:lnSpc>
              <a:spcBef>
                <a:spcPct val="20000"/>
              </a:spcBef>
            </a:pPr>
            <a:r>
              <a:rPr lang="es-CL" sz="1800" u="none"/>
              <a:t>PANTALLA DE MANIPULACION DE BARRAS:</a:t>
            </a:r>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r>
              <a:rPr lang="es-CL" sz="1800" u="none"/>
              <a:t>	</a:t>
            </a:r>
            <a:endParaRPr lang="es-ES" sz="1800" u="none"/>
          </a:p>
        </p:txBody>
      </p:sp>
      <p:pic>
        <p:nvPicPr>
          <p:cNvPr id="54278" name="Picture 10" descr="PANTALLA PV 005"/>
          <p:cNvPicPr>
            <a:picLocks noChangeAspect="1" noChangeArrowheads="1"/>
          </p:cNvPicPr>
          <p:nvPr/>
        </p:nvPicPr>
        <p:blipFill>
          <a:blip r:embed="rId3" cstate="print"/>
          <a:srcRect/>
          <a:stretch>
            <a:fillRect/>
          </a:stretch>
        </p:blipFill>
        <p:spPr bwMode="auto">
          <a:xfrm>
            <a:off x="973138" y="2047875"/>
            <a:ext cx="7154862" cy="463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56323" name="Rectangle 3"/>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000" b="1" u="none" dirty="0">
                <a:solidFill>
                  <a:schemeClr val="tx2"/>
                </a:solidFill>
              </a:rPr>
              <a:t>INSTRUMENTOS Y CONTROLES</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
        <p:nvSpPr>
          <p:cNvPr id="56324" name="Text Box 4"/>
          <p:cNvSpPr txBox="1">
            <a:spLocks noChangeArrowheads="1"/>
          </p:cNvSpPr>
          <p:nvPr/>
        </p:nvSpPr>
        <p:spPr bwMode="auto">
          <a:xfrm>
            <a:off x="-1920875" y="3141663"/>
            <a:ext cx="184150" cy="396875"/>
          </a:xfrm>
          <a:prstGeom prst="rect">
            <a:avLst/>
          </a:prstGeom>
          <a:noFill/>
          <a:ln w="9525">
            <a:noFill/>
            <a:miter lim="800000"/>
            <a:headEnd/>
            <a:tailEnd/>
          </a:ln>
        </p:spPr>
        <p:txBody>
          <a:bodyPr wrap="none">
            <a:spAutoFit/>
          </a:bodyPr>
          <a:lstStyle/>
          <a:p>
            <a:endParaRPr lang="es-ES"/>
          </a:p>
        </p:txBody>
      </p:sp>
      <p:sp>
        <p:nvSpPr>
          <p:cNvPr id="56325" name="Rectangle 5"/>
          <p:cNvSpPr>
            <a:spLocks noChangeArrowheads="1"/>
          </p:cNvSpPr>
          <p:nvPr/>
        </p:nvSpPr>
        <p:spPr bwMode="auto">
          <a:xfrm>
            <a:off x="379413" y="1587500"/>
            <a:ext cx="8383587" cy="4008438"/>
          </a:xfrm>
          <a:prstGeom prst="rect">
            <a:avLst/>
          </a:prstGeom>
          <a:noFill/>
          <a:ln w="9525">
            <a:noFill/>
            <a:miter lim="800000"/>
            <a:headEnd/>
            <a:tailEnd/>
          </a:ln>
        </p:spPr>
        <p:txBody>
          <a:bodyPr/>
          <a:lstStyle/>
          <a:p>
            <a:pPr marL="609600" indent="-609600">
              <a:lnSpc>
                <a:spcPct val="180000"/>
              </a:lnSpc>
              <a:spcBef>
                <a:spcPct val="20000"/>
              </a:spcBef>
            </a:pPr>
            <a:r>
              <a:rPr lang="es-CL" sz="1800" u="none"/>
              <a:t>PANTALLA DE MOTOR PRINCIPAL:</a:t>
            </a:r>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r>
              <a:rPr lang="es-CL" sz="1800" u="none"/>
              <a:t>	</a:t>
            </a:r>
            <a:endParaRPr lang="es-ES" sz="1800" u="none"/>
          </a:p>
        </p:txBody>
      </p:sp>
      <p:pic>
        <p:nvPicPr>
          <p:cNvPr id="56326" name="Picture 7" descr="PANTALLA PV 010"/>
          <p:cNvPicPr>
            <a:picLocks noChangeAspect="1" noChangeArrowheads="1"/>
          </p:cNvPicPr>
          <p:nvPr/>
        </p:nvPicPr>
        <p:blipFill>
          <a:blip r:embed="rId3" cstate="print"/>
          <a:srcRect/>
          <a:stretch>
            <a:fillRect/>
          </a:stretch>
        </p:blipFill>
        <p:spPr bwMode="auto">
          <a:xfrm>
            <a:off x="1498600" y="2070100"/>
            <a:ext cx="6062663" cy="454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58371" name="Rectangle 3"/>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000" b="1" u="none" dirty="0">
                <a:solidFill>
                  <a:schemeClr val="tx2"/>
                </a:solidFill>
              </a:rPr>
              <a:t>INSTRUMENTOS Y CONTROLES</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
        <p:nvSpPr>
          <p:cNvPr id="58372" name="Text Box 4"/>
          <p:cNvSpPr txBox="1">
            <a:spLocks noChangeArrowheads="1"/>
          </p:cNvSpPr>
          <p:nvPr/>
        </p:nvSpPr>
        <p:spPr bwMode="auto">
          <a:xfrm>
            <a:off x="-1920875" y="3141663"/>
            <a:ext cx="184150" cy="396875"/>
          </a:xfrm>
          <a:prstGeom prst="rect">
            <a:avLst/>
          </a:prstGeom>
          <a:noFill/>
          <a:ln w="9525">
            <a:noFill/>
            <a:miter lim="800000"/>
            <a:headEnd/>
            <a:tailEnd/>
          </a:ln>
        </p:spPr>
        <p:txBody>
          <a:bodyPr wrap="none">
            <a:spAutoFit/>
          </a:bodyPr>
          <a:lstStyle/>
          <a:p>
            <a:endParaRPr lang="es-ES"/>
          </a:p>
        </p:txBody>
      </p:sp>
      <p:sp>
        <p:nvSpPr>
          <p:cNvPr id="58373" name="Rectangle 5"/>
          <p:cNvSpPr>
            <a:spLocks noChangeArrowheads="1"/>
          </p:cNvSpPr>
          <p:nvPr/>
        </p:nvSpPr>
        <p:spPr bwMode="auto">
          <a:xfrm>
            <a:off x="461963" y="1624013"/>
            <a:ext cx="8383587" cy="4008437"/>
          </a:xfrm>
          <a:prstGeom prst="rect">
            <a:avLst/>
          </a:prstGeom>
          <a:noFill/>
          <a:ln w="9525">
            <a:noFill/>
            <a:miter lim="800000"/>
            <a:headEnd/>
            <a:tailEnd/>
          </a:ln>
        </p:spPr>
        <p:txBody>
          <a:bodyPr/>
          <a:lstStyle/>
          <a:p>
            <a:pPr marL="609600" indent="-609600">
              <a:lnSpc>
                <a:spcPct val="180000"/>
              </a:lnSpc>
              <a:spcBef>
                <a:spcPct val="20000"/>
              </a:spcBef>
            </a:pPr>
            <a:r>
              <a:rPr lang="es-CL" sz="1800" u="none"/>
              <a:t>PANTALLA DE FALLAS:</a:t>
            </a:r>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r>
              <a:rPr lang="es-CL" sz="1800" u="none"/>
              <a:t>	</a:t>
            </a:r>
            <a:endParaRPr lang="es-ES" sz="1800" u="none"/>
          </a:p>
        </p:txBody>
      </p:sp>
      <p:pic>
        <p:nvPicPr>
          <p:cNvPr id="58374" name="Picture 8" descr="PANTALLA PV 012"/>
          <p:cNvPicPr>
            <a:picLocks noChangeAspect="1" noChangeArrowheads="1"/>
          </p:cNvPicPr>
          <p:nvPr/>
        </p:nvPicPr>
        <p:blipFill>
          <a:blip r:embed="rId3" cstate="print"/>
          <a:srcRect/>
          <a:stretch>
            <a:fillRect/>
          </a:stretch>
        </p:blipFill>
        <p:spPr bwMode="auto">
          <a:xfrm>
            <a:off x="1552575" y="2133600"/>
            <a:ext cx="5961063" cy="447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61443" name="Rectangle 3"/>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000" b="1" u="none" dirty="0">
                <a:solidFill>
                  <a:schemeClr val="tx2"/>
                </a:solidFill>
              </a:rPr>
              <a:t>INSTRUMENTOS Y CONTROLES</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
        <p:nvSpPr>
          <p:cNvPr id="61444" name="Text Box 4"/>
          <p:cNvSpPr txBox="1">
            <a:spLocks noChangeArrowheads="1"/>
          </p:cNvSpPr>
          <p:nvPr/>
        </p:nvSpPr>
        <p:spPr bwMode="auto">
          <a:xfrm>
            <a:off x="-1920875" y="3141663"/>
            <a:ext cx="184150" cy="396875"/>
          </a:xfrm>
          <a:prstGeom prst="rect">
            <a:avLst/>
          </a:prstGeom>
          <a:noFill/>
          <a:ln w="9525">
            <a:noFill/>
            <a:miter lim="800000"/>
            <a:headEnd/>
            <a:tailEnd/>
          </a:ln>
        </p:spPr>
        <p:txBody>
          <a:bodyPr wrap="none">
            <a:spAutoFit/>
          </a:bodyPr>
          <a:lstStyle/>
          <a:p>
            <a:endParaRPr lang="es-ES"/>
          </a:p>
        </p:txBody>
      </p:sp>
      <p:sp>
        <p:nvSpPr>
          <p:cNvPr id="61445" name="Rectangle 5"/>
          <p:cNvSpPr>
            <a:spLocks noChangeArrowheads="1"/>
          </p:cNvSpPr>
          <p:nvPr/>
        </p:nvSpPr>
        <p:spPr bwMode="auto">
          <a:xfrm>
            <a:off x="461963" y="1624013"/>
            <a:ext cx="8383587" cy="4008437"/>
          </a:xfrm>
          <a:prstGeom prst="rect">
            <a:avLst/>
          </a:prstGeom>
          <a:noFill/>
          <a:ln w="9525">
            <a:noFill/>
            <a:miter lim="800000"/>
            <a:headEnd/>
            <a:tailEnd/>
          </a:ln>
        </p:spPr>
        <p:txBody>
          <a:bodyPr/>
          <a:lstStyle/>
          <a:p>
            <a:pPr marL="609600" indent="-609600">
              <a:lnSpc>
                <a:spcPct val="110000"/>
              </a:lnSpc>
              <a:spcBef>
                <a:spcPct val="20000"/>
              </a:spcBef>
            </a:pPr>
            <a:r>
              <a:rPr lang="es-CL" sz="1800" u="none"/>
              <a:t>CONTROLES VARIOS</a:t>
            </a:r>
          </a:p>
          <a:p>
            <a:pPr marL="609600" indent="-609600">
              <a:lnSpc>
                <a:spcPct val="110000"/>
              </a:lnSpc>
              <a:spcBef>
                <a:spcPct val="20000"/>
              </a:spcBef>
            </a:pPr>
            <a:r>
              <a:rPr lang="es-CL" sz="1800" u="none"/>
              <a:t>INTERRUPTORES DE PARADA DE EMERGENCIA:</a:t>
            </a:r>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buFont typeface="Wingdings" pitchFamily="2" charset="2"/>
              <a:buNone/>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buFont typeface="Wingdings" pitchFamily="2" charset="2"/>
              <a:buNone/>
            </a:pPr>
            <a:endParaRPr lang="es-CL" sz="1800" u="none"/>
          </a:p>
          <a:p>
            <a:pPr marL="609600" indent="-609600">
              <a:lnSpc>
                <a:spcPct val="110000"/>
              </a:lnSpc>
              <a:spcBef>
                <a:spcPct val="20000"/>
              </a:spcBef>
            </a:pPr>
            <a:r>
              <a:rPr lang="es-CL" sz="1800" u="none"/>
              <a:t>	</a:t>
            </a:r>
            <a:endParaRPr lang="es-ES" sz="1800" u="none"/>
          </a:p>
        </p:txBody>
      </p:sp>
      <p:pic>
        <p:nvPicPr>
          <p:cNvPr id="61446" name="Picture 7" descr="pit viper 046"/>
          <p:cNvPicPr>
            <a:picLocks noChangeAspect="1" noChangeArrowheads="1"/>
          </p:cNvPicPr>
          <p:nvPr/>
        </p:nvPicPr>
        <p:blipFill>
          <a:blip r:embed="rId3" cstate="print"/>
          <a:srcRect/>
          <a:stretch>
            <a:fillRect/>
          </a:stretch>
        </p:blipFill>
        <p:spPr bwMode="auto">
          <a:xfrm>
            <a:off x="177800" y="2762250"/>
            <a:ext cx="2700338" cy="2025650"/>
          </a:xfrm>
          <a:prstGeom prst="rect">
            <a:avLst/>
          </a:prstGeom>
          <a:noFill/>
          <a:ln w="9525">
            <a:noFill/>
            <a:miter lim="800000"/>
            <a:headEnd/>
            <a:tailEnd/>
          </a:ln>
        </p:spPr>
      </p:pic>
      <p:pic>
        <p:nvPicPr>
          <p:cNvPr id="61447" name="Picture 8" descr="pit viper 043"/>
          <p:cNvPicPr>
            <a:picLocks noChangeAspect="1" noChangeArrowheads="1"/>
          </p:cNvPicPr>
          <p:nvPr/>
        </p:nvPicPr>
        <p:blipFill>
          <a:blip r:embed="rId4" cstate="print"/>
          <a:srcRect l="24767" r="16139" b="21523"/>
          <a:stretch>
            <a:fillRect/>
          </a:stretch>
        </p:blipFill>
        <p:spPr bwMode="auto">
          <a:xfrm>
            <a:off x="3330575" y="2286000"/>
            <a:ext cx="2397125" cy="2387600"/>
          </a:xfrm>
          <a:prstGeom prst="rect">
            <a:avLst/>
          </a:prstGeom>
          <a:noFill/>
          <a:ln w="9525">
            <a:noFill/>
            <a:miter lim="800000"/>
            <a:headEnd/>
            <a:tailEnd/>
          </a:ln>
        </p:spPr>
      </p:pic>
      <p:pic>
        <p:nvPicPr>
          <p:cNvPr id="61448" name="Picture 9" descr="pit viper 052"/>
          <p:cNvPicPr>
            <a:picLocks noChangeAspect="1" noChangeArrowheads="1"/>
          </p:cNvPicPr>
          <p:nvPr/>
        </p:nvPicPr>
        <p:blipFill>
          <a:blip r:embed="rId5" cstate="print"/>
          <a:srcRect/>
          <a:stretch>
            <a:fillRect/>
          </a:stretch>
        </p:blipFill>
        <p:spPr bwMode="auto">
          <a:xfrm>
            <a:off x="6197600" y="2676525"/>
            <a:ext cx="2476500" cy="1857375"/>
          </a:xfrm>
          <a:prstGeom prst="rect">
            <a:avLst/>
          </a:prstGeom>
          <a:noFill/>
          <a:ln w="9525">
            <a:noFill/>
            <a:miter lim="800000"/>
            <a:headEnd/>
            <a:tailEnd/>
          </a:ln>
        </p:spPr>
      </p:pic>
      <p:pic>
        <p:nvPicPr>
          <p:cNvPr id="61449" name="Picture 10" descr="pit viper 021"/>
          <p:cNvPicPr>
            <a:picLocks noChangeAspect="1" noChangeArrowheads="1"/>
          </p:cNvPicPr>
          <p:nvPr/>
        </p:nvPicPr>
        <p:blipFill>
          <a:blip r:embed="rId6" cstate="print"/>
          <a:srcRect/>
          <a:stretch>
            <a:fillRect/>
          </a:stretch>
        </p:blipFill>
        <p:spPr bwMode="auto">
          <a:xfrm>
            <a:off x="3276600" y="4689475"/>
            <a:ext cx="2506663" cy="1879600"/>
          </a:xfrm>
          <a:prstGeom prst="rect">
            <a:avLst/>
          </a:prstGeom>
          <a:noFill/>
          <a:ln w="9525">
            <a:noFill/>
            <a:miter lim="800000"/>
            <a:headEnd/>
            <a:tailEnd/>
          </a:ln>
        </p:spPr>
      </p:pic>
      <p:sp>
        <p:nvSpPr>
          <p:cNvPr id="61450" name="Text Box 11"/>
          <p:cNvSpPr txBox="1">
            <a:spLocks noChangeArrowheads="1"/>
          </p:cNvSpPr>
          <p:nvPr/>
        </p:nvSpPr>
        <p:spPr bwMode="auto">
          <a:xfrm>
            <a:off x="330200" y="4922838"/>
            <a:ext cx="1679575" cy="701675"/>
          </a:xfrm>
          <a:prstGeom prst="rect">
            <a:avLst/>
          </a:prstGeom>
          <a:noFill/>
          <a:ln w="9525">
            <a:noFill/>
            <a:miter lim="800000"/>
            <a:headEnd/>
            <a:tailEnd/>
          </a:ln>
        </p:spPr>
        <p:txBody>
          <a:bodyPr>
            <a:spAutoFit/>
          </a:bodyPr>
          <a:lstStyle/>
          <a:p>
            <a:pPr>
              <a:spcBef>
                <a:spcPct val="50000"/>
              </a:spcBef>
            </a:pPr>
            <a:r>
              <a:rPr lang="es-CL"/>
              <a:t>CONTROL REMOTO</a:t>
            </a:r>
          </a:p>
        </p:txBody>
      </p:sp>
      <p:sp>
        <p:nvSpPr>
          <p:cNvPr id="61451" name="Text Box 12"/>
          <p:cNvSpPr txBox="1">
            <a:spLocks noChangeArrowheads="1"/>
          </p:cNvSpPr>
          <p:nvPr/>
        </p:nvSpPr>
        <p:spPr bwMode="auto">
          <a:xfrm>
            <a:off x="3671888" y="2724150"/>
            <a:ext cx="1679575" cy="701675"/>
          </a:xfrm>
          <a:prstGeom prst="rect">
            <a:avLst/>
          </a:prstGeom>
          <a:noFill/>
          <a:ln w="9525">
            <a:noFill/>
            <a:miter lim="800000"/>
            <a:headEnd/>
            <a:tailEnd/>
          </a:ln>
        </p:spPr>
        <p:txBody>
          <a:bodyPr>
            <a:spAutoFit/>
          </a:bodyPr>
          <a:lstStyle/>
          <a:p>
            <a:pPr>
              <a:spcBef>
                <a:spcPct val="50000"/>
              </a:spcBef>
            </a:pPr>
            <a:r>
              <a:rPr lang="es-CL">
                <a:solidFill>
                  <a:srgbClr val="FF0000"/>
                </a:solidFill>
              </a:rPr>
              <a:t>CONSOLA CABINA</a:t>
            </a:r>
          </a:p>
        </p:txBody>
      </p:sp>
      <p:sp>
        <p:nvSpPr>
          <p:cNvPr id="61452" name="Text Box 13"/>
          <p:cNvSpPr txBox="1">
            <a:spLocks noChangeArrowheads="1"/>
          </p:cNvSpPr>
          <p:nvPr/>
        </p:nvSpPr>
        <p:spPr bwMode="auto">
          <a:xfrm>
            <a:off x="5888038" y="5875338"/>
            <a:ext cx="1679575" cy="701675"/>
          </a:xfrm>
          <a:prstGeom prst="rect">
            <a:avLst/>
          </a:prstGeom>
          <a:noFill/>
          <a:ln w="9525">
            <a:noFill/>
            <a:miter lim="800000"/>
            <a:headEnd/>
            <a:tailEnd/>
          </a:ln>
        </p:spPr>
        <p:txBody>
          <a:bodyPr>
            <a:spAutoFit/>
          </a:bodyPr>
          <a:lstStyle/>
          <a:p>
            <a:pPr>
              <a:spcBef>
                <a:spcPct val="50000"/>
              </a:spcBef>
            </a:pPr>
            <a:r>
              <a:rPr lang="es-CL"/>
              <a:t>SALA DE MAQUINAS</a:t>
            </a:r>
          </a:p>
        </p:txBody>
      </p:sp>
      <p:sp>
        <p:nvSpPr>
          <p:cNvPr id="61453" name="Text Box 14"/>
          <p:cNvSpPr txBox="1">
            <a:spLocks noChangeArrowheads="1"/>
          </p:cNvSpPr>
          <p:nvPr/>
        </p:nvSpPr>
        <p:spPr bwMode="auto">
          <a:xfrm>
            <a:off x="6038850" y="4603750"/>
            <a:ext cx="3105150" cy="701675"/>
          </a:xfrm>
          <a:prstGeom prst="rect">
            <a:avLst/>
          </a:prstGeom>
          <a:noFill/>
          <a:ln w="9525">
            <a:noFill/>
            <a:miter lim="800000"/>
            <a:headEnd/>
            <a:tailEnd/>
          </a:ln>
        </p:spPr>
        <p:txBody>
          <a:bodyPr>
            <a:spAutoFit/>
          </a:bodyPr>
          <a:lstStyle/>
          <a:p>
            <a:pPr>
              <a:spcBef>
                <a:spcPct val="50000"/>
              </a:spcBef>
            </a:pPr>
            <a:r>
              <a:rPr lang="es-CL"/>
              <a:t>PANEL ACTIVADOR DE CONTROL REMOTO</a:t>
            </a:r>
          </a:p>
        </p:txBody>
      </p:sp>
      <p:sp>
        <p:nvSpPr>
          <p:cNvPr id="61454" name="Line 15"/>
          <p:cNvSpPr>
            <a:spLocks noChangeShapeType="1"/>
          </p:cNvSpPr>
          <p:nvPr/>
        </p:nvSpPr>
        <p:spPr bwMode="auto">
          <a:xfrm flipV="1">
            <a:off x="1212850" y="4316413"/>
            <a:ext cx="392113" cy="776287"/>
          </a:xfrm>
          <a:prstGeom prst="line">
            <a:avLst/>
          </a:prstGeom>
          <a:noFill/>
          <a:ln w="28575">
            <a:solidFill>
              <a:srgbClr val="FF0000"/>
            </a:solidFill>
            <a:round/>
            <a:headEnd/>
            <a:tailEnd type="triangle" w="med" len="med"/>
          </a:ln>
        </p:spPr>
        <p:txBody>
          <a:bodyPr/>
          <a:lstStyle/>
          <a:p>
            <a:endParaRPr lang="es-CL"/>
          </a:p>
        </p:txBody>
      </p:sp>
      <p:sp>
        <p:nvSpPr>
          <p:cNvPr id="61455" name="Line 16"/>
          <p:cNvSpPr>
            <a:spLocks noChangeShapeType="1"/>
          </p:cNvSpPr>
          <p:nvPr/>
        </p:nvSpPr>
        <p:spPr bwMode="auto">
          <a:xfrm>
            <a:off x="4221163" y="3306763"/>
            <a:ext cx="669925" cy="606425"/>
          </a:xfrm>
          <a:prstGeom prst="line">
            <a:avLst/>
          </a:prstGeom>
          <a:noFill/>
          <a:ln w="28575">
            <a:solidFill>
              <a:srgbClr val="FF0000"/>
            </a:solidFill>
            <a:round/>
            <a:headEnd/>
            <a:tailEnd type="triangle" w="med" len="med"/>
          </a:ln>
        </p:spPr>
        <p:txBody>
          <a:bodyPr/>
          <a:lstStyle/>
          <a:p>
            <a:endParaRPr lang="es-CL"/>
          </a:p>
        </p:txBody>
      </p:sp>
      <p:sp>
        <p:nvSpPr>
          <p:cNvPr id="61456" name="Line 17"/>
          <p:cNvSpPr>
            <a:spLocks noChangeShapeType="1"/>
          </p:cNvSpPr>
          <p:nvPr/>
        </p:nvSpPr>
        <p:spPr bwMode="auto">
          <a:xfrm flipV="1">
            <a:off x="6985000" y="3146425"/>
            <a:ext cx="1042988" cy="1563688"/>
          </a:xfrm>
          <a:prstGeom prst="line">
            <a:avLst/>
          </a:prstGeom>
          <a:noFill/>
          <a:ln w="28575">
            <a:solidFill>
              <a:srgbClr val="FF0000"/>
            </a:solidFill>
            <a:round/>
            <a:headEnd/>
            <a:tailEnd type="triangle" w="med" len="med"/>
          </a:ln>
        </p:spPr>
        <p:txBody>
          <a:bodyPr/>
          <a:lstStyle/>
          <a:p>
            <a:endParaRPr lang="es-CL"/>
          </a:p>
        </p:txBody>
      </p:sp>
      <p:sp>
        <p:nvSpPr>
          <p:cNvPr id="61457" name="Line 18"/>
          <p:cNvSpPr>
            <a:spLocks noChangeShapeType="1"/>
          </p:cNvSpPr>
          <p:nvPr/>
        </p:nvSpPr>
        <p:spPr bwMode="auto">
          <a:xfrm flipH="1" flipV="1">
            <a:off x="4540250" y="5187950"/>
            <a:ext cx="1414463" cy="1074738"/>
          </a:xfrm>
          <a:prstGeom prst="line">
            <a:avLst/>
          </a:prstGeom>
          <a:noFill/>
          <a:ln w="28575">
            <a:solidFill>
              <a:srgbClr val="FF0000"/>
            </a:solidFill>
            <a:round/>
            <a:headEnd/>
            <a:tailEnd type="triangle" w="med" len="med"/>
          </a:ln>
        </p:spPr>
        <p:txBody>
          <a:bodyPr/>
          <a:lstStyle/>
          <a:p>
            <a:endParaRPr lang="es-CL"/>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63491" name="Rectangle 3"/>
          <p:cNvSpPr>
            <a:spLocks noChangeArrowheads="1"/>
          </p:cNvSpPr>
          <p:nvPr/>
        </p:nvSpPr>
        <p:spPr bwMode="auto">
          <a:xfrm>
            <a:off x="457200" y="922338"/>
            <a:ext cx="8229600" cy="561975"/>
          </a:xfrm>
          <a:prstGeom prst="rect">
            <a:avLst/>
          </a:prstGeom>
          <a:noFill/>
          <a:ln w="9525">
            <a:noFill/>
            <a:miter lim="800000"/>
            <a:headEnd/>
            <a:tailEnd/>
          </a:ln>
        </p:spPr>
        <p:txBody>
          <a:bodyPr/>
          <a:lstStyle/>
          <a:p>
            <a:pPr algn="ctr"/>
            <a:r>
              <a:rPr lang="es-CL" sz="2000" b="1" u="none" dirty="0">
                <a:solidFill>
                  <a:schemeClr val="tx2"/>
                </a:solidFill>
              </a:rPr>
              <a:t>INSTRUMENTOS Y CONTROLES</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
        <p:nvSpPr>
          <p:cNvPr id="63492" name="Text Box 4"/>
          <p:cNvSpPr txBox="1">
            <a:spLocks noChangeArrowheads="1"/>
          </p:cNvSpPr>
          <p:nvPr/>
        </p:nvSpPr>
        <p:spPr bwMode="auto">
          <a:xfrm>
            <a:off x="-1920875" y="3141663"/>
            <a:ext cx="184150" cy="396875"/>
          </a:xfrm>
          <a:prstGeom prst="rect">
            <a:avLst/>
          </a:prstGeom>
          <a:noFill/>
          <a:ln w="9525">
            <a:noFill/>
            <a:miter lim="800000"/>
            <a:headEnd/>
            <a:tailEnd/>
          </a:ln>
        </p:spPr>
        <p:txBody>
          <a:bodyPr wrap="none">
            <a:spAutoFit/>
          </a:bodyPr>
          <a:lstStyle/>
          <a:p>
            <a:endParaRPr lang="es-ES"/>
          </a:p>
        </p:txBody>
      </p:sp>
      <p:sp>
        <p:nvSpPr>
          <p:cNvPr id="63493" name="Rectangle 5"/>
          <p:cNvSpPr>
            <a:spLocks noChangeArrowheads="1"/>
          </p:cNvSpPr>
          <p:nvPr/>
        </p:nvSpPr>
        <p:spPr bwMode="auto">
          <a:xfrm>
            <a:off x="461963" y="1624013"/>
            <a:ext cx="8383587" cy="4008437"/>
          </a:xfrm>
          <a:prstGeom prst="rect">
            <a:avLst/>
          </a:prstGeom>
          <a:noFill/>
          <a:ln w="9525">
            <a:noFill/>
            <a:miter lim="800000"/>
            <a:headEnd/>
            <a:tailEnd/>
          </a:ln>
        </p:spPr>
        <p:txBody>
          <a:bodyPr/>
          <a:lstStyle/>
          <a:p>
            <a:pPr marL="609600" indent="-609600">
              <a:lnSpc>
                <a:spcPct val="110000"/>
              </a:lnSpc>
              <a:spcBef>
                <a:spcPct val="20000"/>
              </a:spcBef>
            </a:pPr>
            <a:r>
              <a:rPr lang="es-CL" sz="1800" u="none"/>
              <a:t>LUCES:</a:t>
            </a:r>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buFont typeface="Wingdings" pitchFamily="2" charset="2"/>
              <a:buNone/>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pPr>
            <a:endParaRPr lang="es-CL" sz="1800" u="none"/>
          </a:p>
          <a:p>
            <a:pPr marL="609600" indent="-609600">
              <a:lnSpc>
                <a:spcPct val="110000"/>
              </a:lnSpc>
              <a:spcBef>
                <a:spcPct val="20000"/>
              </a:spcBef>
              <a:buFont typeface="Wingdings" pitchFamily="2" charset="2"/>
              <a:buNone/>
            </a:pPr>
            <a:endParaRPr lang="es-CL" sz="1800" u="none"/>
          </a:p>
          <a:p>
            <a:pPr marL="609600" indent="-609600">
              <a:lnSpc>
                <a:spcPct val="110000"/>
              </a:lnSpc>
              <a:spcBef>
                <a:spcPct val="20000"/>
              </a:spcBef>
            </a:pPr>
            <a:r>
              <a:rPr lang="es-CL" sz="1800" u="none"/>
              <a:t>	</a:t>
            </a:r>
            <a:endParaRPr lang="es-ES" sz="1800" u="none"/>
          </a:p>
        </p:txBody>
      </p:sp>
      <p:pic>
        <p:nvPicPr>
          <p:cNvPr id="63494" name="Picture 7" descr="pit viper 043"/>
          <p:cNvPicPr>
            <a:picLocks noChangeAspect="1" noChangeArrowheads="1"/>
          </p:cNvPicPr>
          <p:nvPr/>
        </p:nvPicPr>
        <p:blipFill>
          <a:blip r:embed="rId3" cstate="print"/>
          <a:srcRect l="44136" t="41139" r="25989" b="21523"/>
          <a:stretch>
            <a:fillRect/>
          </a:stretch>
        </p:blipFill>
        <p:spPr bwMode="auto">
          <a:xfrm>
            <a:off x="0" y="2171700"/>
            <a:ext cx="4165600" cy="3905250"/>
          </a:xfrm>
          <a:prstGeom prst="rect">
            <a:avLst/>
          </a:prstGeom>
          <a:noFill/>
          <a:ln w="9525">
            <a:noFill/>
            <a:miter lim="800000"/>
            <a:headEnd/>
            <a:tailEnd/>
          </a:ln>
        </p:spPr>
      </p:pic>
      <p:pic>
        <p:nvPicPr>
          <p:cNvPr id="63495" name="Picture 8" descr="pit viper 052"/>
          <p:cNvPicPr>
            <a:picLocks noChangeAspect="1" noChangeArrowheads="1"/>
          </p:cNvPicPr>
          <p:nvPr/>
        </p:nvPicPr>
        <p:blipFill>
          <a:blip r:embed="rId4" cstate="print"/>
          <a:srcRect l="56389" t="15186" r="13889" b="46295"/>
          <a:stretch>
            <a:fillRect/>
          </a:stretch>
        </p:blipFill>
        <p:spPr bwMode="auto">
          <a:xfrm>
            <a:off x="4572000" y="2108200"/>
            <a:ext cx="4364038" cy="4241800"/>
          </a:xfrm>
          <a:prstGeom prst="rect">
            <a:avLst/>
          </a:prstGeom>
          <a:noFill/>
          <a:ln w="9525">
            <a:noFill/>
            <a:miter lim="800000"/>
            <a:headEnd/>
            <a:tailEnd/>
          </a:ln>
        </p:spPr>
      </p:pic>
      <p:sp>
        <p:nvSpPr>
          <p:cNvPr id="63496" name="Line 9"/>
          <p:cNvSpPr>
            <a:spLocks noChangeShapeType="1"/>
          </p:cNvSpPr>
          <p:nvPr/>
        </p:nvSpPr>
        <p:spPr bwMode="auto">
          <a:xfrm>
            <a:off x="1360488" y="1946275"/>
            <a:ext cx="744537" cy="1743075"/>
          </a:xfrm>
          <a:prstGeom prst="line">
            <a:avLst/>
          </a:prstGeom>
          <a:noFill/>
          <a:ln w="28575">
            <a:solidFill>
              <a:srgbClr val="FF0000"/>
            </a:solidFill>
            <a:round/>
            <a:headEnd/>
            <a:tailEnd type="triangle" w="med" len="med"/>
          </a:ln>
        </p:spPr>
        <p:txBody>
          <a:bodyPr/>
          <a:lstStyle/>
          <a:p>
            <a:endParaRPr lang="es-CL"/>
          </a:p>
        </p:txBody>
      </p:sp>
      <p:sp>
        <p:nvSpPr>
          <p:cNvPr id="63497" name="Line 10"/>
          <p:cNvSpPr>
            <a:spLocks noChangeShapeType="1"/>
          </p:cNvSpPr>
          <p:nvPr/>
        </p:nvSpPr>
        <p:spPr bwMode="auto">
          <a:xfrm>
            <a:off x="1403350" y="1924050"/>
            <a:ext cx="5753100" cy="3157538"/>
          </a:xfrm>
          <a:prstGeom prst="line">
            <a:avLst/>
          </a:prstGeom>
          <a:noFill/>
          <a:ln w="28575">
            <a:solidFill>
              <a:srgbClr val="FF0000"/>
            </a:solidFill>
            <a:round/>
            <a:headEnd/>
            <a:tailEnd type="triangle" w="med" len="med"/>
          </a:ln>
        </p:spPr>
        <p:txBody>
          <a:bodyPr/>
          <a:lstStyle/>
          <a:p>
            <a:endParaRPr lang="es-CL"/>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pic>
        <p:nvPicPr>
          <p:cNvPr id="67587" name="Picture 3" descr="DSC03933"/>
          <p:cNvPicPr>
            <a:picLocks noChangeAspect="1" noChangeArrowheads="1"/>
          </p:cNvPicPr>
          <p:nvPr/>
        </p:nvPicPr>
        <p:blipFill>
          <a:blip r:embed="rId3" cstate="print">
            <a:lum bright="52000" contrast="-6000"/>
          </a:blip>
          <a:srcRect/>
          <a:stretch>
            <a:fillRect/>
          </a:stretch>
        </p:blipFill>
        <p:spPr bwMode="auto">
          <a:xfrm>
            <a:off x="0" y="577850"/>
            <a:ext cx="9144000" cy="6029325"/>
          </a:xfrm>
          <a:prstGeom prst="rect">
            <a:avLst/>
          </a:prstGeom>
          <a:noFill/>
          <a:ln w="9525">
            <a:noFill/>
            <a:miter lim="800000"/>
            <a:headEnd/>
            <a:tailEnd/>
          </a:ln>
        </p:spPr>
      </p:pic>
      <p:sp>
        <p:nvSpPr>
          <p:cNvPr id="67588" name="Text Box 4"/>
          <p:cNvSpPr txBox="1">
            <a:spLocks noChangeArrowheads="1"/>
          </p:cNvSpPr>
          <p:nvPr/>
        </p:nvSpPr>
        <p:spPr bwMode="auto">
          <a:xfrm>
            <a:off x="533400" y="977900"/>
            <a:ext cx="8280400" cy="1754326"/>
          </a:xfrm>
          <a:prstGeom prst="rect">
            <a:avLst/>
          </a:prstGeom>
          <a:noFill/>
          <a:ln w="9525">
            <a:noFill/>
            <a:miter lim="800000"/>
            <a:headEnd/>
            <a:tailEnd/>
          </a:ln>
        </p:spPr>
        <p:txBody>
          <a:bodyPr>
            <a:spAutoFit/>
          </a:bodyPr>
          <a:lstStyle/>
          <a:p>
            <a:pPr algn="ctr">
              <a:spcBef>
                <a:spcPct val="50000"/>
              </a:spcBef>
            </a:pPr>
            <a:r>
              <a:rPr lang="es-CL" sz="5400" u="none" dirty="0">
                <a:latin typeface="Arial" pitchFamily="34" charset="0"/>
                <a:cs typeface="Arial" pitchFamily="34" charset="0"/>
              </a:rPr>
              <a:t>PERFORADORA PIT VIPER 351</a:t>
            </a:r>
            <a:endParaRPr lang="es-ES" sz="5400" u="none" dirty="0">
              <a:latin typeface="Arial" pitchFamily="34" charset="0"/>
              <a:cs typeface="Arial" pitchFamily="34" charset="0"/>
            </a:endParaRPr>
          </a:p>
        </p:txBody>
      </p:sp>
      <p:sp>
        <p:nvSpPr>
          <p:cNvPr id="67590" name="Text Box 6"/>
          <p:cNvSpPr txBox="1">
            <a:spLocks noChangeArrowheads="1"/>
          </p:cNvSpPr>
          <p:nvPr/>
        </p:nvSpPr>
        <p:spPr bwMode="auto">
          <a:xfrm>
            <a:off x="635000" y="3213100"/>
            <a:ext cx="8001000" cy="1736725"/>
          </a:xfrm>
          <a:prstGeom prst="rect">
            <a:avLst/>
          </a:prstGeom>
          <a:noFill/>
          <a:ln w="9525">
            <a:noFill/>
            <a:miter lim="800000"/>
            <a:headEnd/>
            <a:tailEnd/>
          </a:ln>
        </p:spPr>
        <p:txBody>
          <a:bodyPr>
            <a:spAutoFit/>
          </a:bodyPr>
          <a:lstStyle/>
          <a:p>
            <a:pPr algn="ctr">
              <a:spcBef>
                <a:spcPct val="50000"/>
              </a:spcBef>
            </a:pPr>
            <a:r>
              <a:rPr lang="es-CL" sz="5400" b="1" u="none"/>
              <a:t>INSTRUCCIONES DE OPERACIÓN</a:t>
            </a:r>
            <a:endParaRPr lang="es-ES" sz="5400" b="1" u="none"/>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70660" name="Rectangle 4"/>
          <p:cNvSpPr>
            <a:spLocks noChangeArrowheads="1"/>
          </p:cNvSpPr>
          <p:nvPr/>
        </p:nvSpPr>
        <p:spPr bwMode="auto">
          <a:xfrm>
            <a:off x="461963" y="1624013"/>
            <a:ext cx="8383587" cy="4008437"/>
          </a:xfrm>
          <a:prstGeom prst="rect">
            <a:avLst/>
          </a:prstGeom>
          <a:noFill/>
          <a:ln w="9525">
            <a:noFill/>
            <a:miter lim="800000"/>
            <a:headEnd/>
            <a:tailEnd/>
          </a:ln>
        </p:spPr>
        <p:txBody>
          <a:bodyPr/>
          <a:lstStyle/>
          <a:p>
            <a:pPr marL="609600" indent="-609600">
              <a:lnSpc>
                <a:spcPct val="180000"/>
              </a:lnSpc>
              <a:spcBef>
                <a:spcPct val="20000"/>
              </a:spcBef>
            </a:pPr>
            <a:r>
              <a:rPr lang="es-CL" sz="1800" b="1" u="none" dirty="0">
                <a:solidFill>
                  <a:srgbClr val="0000FF"/>
                </a:solidFill>
              </a:rPr>
              <a:t>CAMINATA ALREDEDOR DE LA PERFORADORA:</a:t>
            </a:r>
          </a:p>
          <a:p>
            <a:pPr marL="609600" indent="-609600">
              <a:lnSpc>
                <a:spcPct val="180000"/>
              </a:lnSpc>
              <a:spcBef>
                <a:spcPct val="20000"/>
              </a:spcBef>
            </a:pPr>
            <a:endParaRPr lang="es-CL" sz="1800" b="1" u="none" dirty="0">
              <a:solidFill>
                <a:srgbClr val="0000FF"/>
              </a:solidFill>
            </a:endParaRPr>
          </a:p>
          <a:p>
            <a:pPr marL="609600" indent="-609600">
              <a:lnSpc>
                <a:spcPct val="180000"/>
              </a:lnSpc>
              <a:spcBef>
                <a:spcPct val="20000"/>
              </a:spcBef>
              <a:buFont typeface="Wingdings" pitchFamily="2" charset="2"/>
              <a:buChar char="Ø"/>
            </a:pPr>
            <a:r>
              <a:rPr lang="es-CL" sz="1800" b="1" u="none" dirty="0">
                <a:solidFill>
                  <a:srgbClr val="0000FF"/>
                </a:solidFill>
              </a:rPr>
              <a:t>Chequeo por fugas en el sistema hidráulico</a:t>
            </a:r>
          </a:p>
          <a:p>
            <a:pPr marL="609600" indent="-609600">
              <a:lnSpc>
                <a:spcPct val="180000"/>
              </a:lnSpc>
              <a:spcBef>
                <a:spcPct val="20000"/>
              </a:spcBef>
              <a:buFont typeface="Wingdings" pitchFamily="2" charset="2"/>
              <a:buChar char="Ø"/>
            </a:pPr>
            <a:r>
              <a:rPr lang="es-CL" sz="1800" b="1" u="none" dirty="0">
                <a:solidFill>
                  <a:srgbClr val="0000FF"/>
                </a:solidFill>
              </a:rPr>
              <a:t>Chequeo por fugas de aceite del compresor</a:t>
            </a:r>
          </a:p>
          <a:p>
            <a:pPr marL="609600" indent="-609600">
              <a:lnSpc>
                <a:spcPct val="180000"/>
              </a:lnSpc>
              <a:spcBef>
                <a:spcPct val="20000"/>
              </a:spcBef>
              <a:buFont typeface="Wingdings" pitchFamily="2" charset="2"/>
              <a:buChar char="Ø"/>
            </a:pPr>
            <a:r>
              <a:rPr lang="es-CL" sz="1800" b="1" u="none" dirty="0">
                <a:solidFill>
                  <a:srgbClr val="0000FF"/>
                </a:solidFill>
              </a:rPr>
              <a:t>Chequeo por fugas del sistema de refrigeración</a:t>
            </a:r>
          </a:p>
          <a:p>
            <a:pPr marL="609600" indent="-609600">
              <a:lnSpc>
                <a:spcPct val="180000"/>
              </a:lnSpc>
              <a:spcBef>
                <a:spcPct val="20000"/>
              </a:spcBef>
              <a:buFont typeface="Wingdings" pitchFamily="2" charset="2"/>
              <a:buChar char="Ø"/>
            </a:pPr>
            <a:r>
              <a:rPr lang="es-CL" sz="1800" b="1" u="none" dirty="0">
                <a:solidFill>
                  <a:srgbClr val="0000FF"/>
                </a:solidFill>
              </a:rPr>
              <a:t>Chequeo por fugas de combustible</a:t>
            </a:r>
          </a:p>
          <a:p>
            <a:pPr marL="609600" indent="-609600">
              <a:lnSpc>
                <a:spcPct val="180000"/>
              </a:lnSpc>
              <a:spcBef>
                <a:spcPct val="20000"/>
              </a:spcBef>
              <a:buFont typeface="Wingdings" pitchFamily="2" charset="2"/>
              <a:buChar char="Ø"/>
            </a:pPr>
            <a:r>
              <a:rPr lang="es-CL" sz="1800" b="1" u="none" dirty="0">
                <a:solidFill>
                  <a:srgbClr val="0000FF"/>
                </a:solidFill>
              </a:rPr>
              <a:t>Inspección general</a:t>
            </a:r>
          </a:p>
          <a:p>
            <a:pPr marL="609600" indent="-609600">
              <a:lnSpc>
                <a:spcPct val="180000"/>
              </a:lnSpc>
              <a:spcBef>
                <a:spcPct val="20000"/>
              </a:spcBef>
            </a:pPr>
            <a:endParaRPr lang="es-CL" sz="1800" u="none" dirty="0"/>
          </a:p>
          <a:p>
            <a:pPr marL="609600" indent="-609600">
              <a:lnSpc>
                <a:spcPct val="180000"/>
              </a:lnSpc>
              <a:spcBef>
                <a:spcPct val="20000"/>
              </a:spcBef>
            </a:pPr>
            <a:endParaRPr lang="es-CL" sz="1800" u="none" dirty="0"/>
          </a:p>
          <a:p>
            <a:pPr marL="609600" indent="-609600">
              <a:lnSpc>
                <a:spcPct val="180000"/>
              </a:lnSpc>
              <a:spcBef>
                <a:spcPct val="20000"/>
              </a:spcBef>
            </a:pPr>
            <a:endParaRPr lang="es-CL" sz="1800" u="none" dirty="0"/>
          </a:p>
          <a:p>
            <a:pPr marL="609600" indent="-609600">
              <a:lnSpc>
                <a:spcPct val="180000"/>
              </a:lnSpc>
              <a:spcBef>
                <a:spcPct val="20000"/>
              </a:spcBef>
              <a:buFont typeface="Wingdings" pitchFamily="2" charset="2"/>
              <a:buNone/>
            </a:pPr>
            <a:endParaRPr lang="es-CL" sz="1800" u="none" dirty="0"/>
          </a:p>
          <a:p>
            <a:pPr marL="609600" indent="-609600">
              <a:lnSpc>
                <a:spcPct val="180000"/>
              </a:lnSpc>
              <a:spcBef>
                <a:spcPct val="20000"/>
              </a:spcBef>
            </a:pPr>
            <a:r>
              <a:rPr lang="es-CL" sz="1800" u="none" dirty="0"/>
              <a:t>	</a:t>
            </a:r>
            <a:endParaRPr lang="es-ES" sz="1800" u="none" dirty="0"/>
          </a:p>
        </p:txBody>
      </p:sp>
      <p:sp>
        <p:nvSpPr>
          <p:cNvPr id="70661" name="Rectangle 6"/>
          <p:cNvSpPr>
            <a:spLocks noChangeArrowheads="1"/>
          </p:cNvSpPr>
          <p:nvPr/>
        </p:nvSpPr>
        <p:spPr bwMode="auto">
          <a:xfrm>
            <a:off x="457200" y="909638"/>
            <a:ext cx="8229600" cy="561975"/>
          </a:xfrm>
          <a:prstGeom prst="rect">
            <a:avLst/>
          </a:prstGeom>
          <a:noFill/>
          <a:ln w="9525">
            <a:noFill/>
            <a:miter lim="800000"/>
            <a:headEnd/>
            <a:tailEnd/>
          </a:ln>
        </p:spPr>
        <p:txBody>
          <a:bodyPr/>
          <a:lstStyle/>
          <a:p>
            <a:pPr algn="ctr"/>
            <a:r>
              <a:rPr lang="es-CL" sz="2000" b="1" u="none" dirty="0">
                <a:solidFill>
                  <a:schemeClr val="tx2"/>
                </a:solidFill>
              </a:rPr>
              <a:t>INSTRUCCIONES DE OPERACIÓN </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285750" y="1143000"/>
            <a:ext cx="8501063" cy="3074988"/>
          </a:xfrm>
          <a:prstGeom prst="rect">
            <a:avLst/>
          </a:prstGeom>
          <a:noFill/>
          <a:ln w="9525">
            <a:noFill/>
            <a:miter lim="800000"/>
            <a:headEnd/>
            <a:tailEnd/>
          </a:ln>
        </p:spPr>
        <p:txBody>
          <a:bodyPr lIns="92075" tIns="46038" rIns="92075" bIns="46038">
            <a:spAutoFit/>
          </a:bodyPr>
          <a:lstStyle/>
          <a:p>
            <a:pPr marL="381000" indent="-381000" eaLnBrk="0" hangingPunct="0">
              <a:lnSpc>
                <a:spcPct val="170000"/>
              </a:lnSpc>
              <a:buClr>
                <a:srgbClr val="FF0000"/>
              </a:buClr>
              <a:buSzPct val="120000"/>
              <a:buFont typeface="Arial" pitchFamily="34" charset="0"/>
              <a:buChar char="•"/>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r>
              <a:rPr lang="es-ES_tradnl" sz="1900" b="1">
                <a:solidFill>
                  <a:srgbClr val="000099"/>
                </a:solidFill>
                <a:latin typeface="Arial" pitchFamily="34" charset="0"/>
              </a:rPr>
              <a:t>      </a:t>
            </a: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a:p>
            <a:pPr marL="381000" indent="-381000" eaLnBrk="0" hangingPunct="0">
              <a:lnSpc>
                <a:spcPct val="170000"/>
              </a:lnSpc>
              <a:buClr>
                <a:srgbClr val="FF0000"/>
              </a:buClr>
              <a:buSzPct val="120000"/>
            </a:pPr>
            <a:endParaRPr lang="es-ES_tradnl" sz="1900" b="1">
              <a:solidFill>
                <a:srgbClr val="000099"/>
              </a:solidFill>
              <a:latin typeface="Arial" pitchFamily="34" charset="0"/>
            </a:endParaRPr>
          </a:p>
        </p:txBody>
      </p:sp>
      <p:sp>
        <p:nvSpPr>
          <p:cNvPr id="22534" name="7 Rectángulo"/>
          <p:cNvSpPr>
            <a:spLocks noChangeArrowheads="1"/>
          </p:cNvSpPr>
          <p:nvPr/>
        </p:nvSpPr>
        <p:spPr bwMode="auto">
          <a:xfrm>
            <a:off x="71451" y="2305903"/>
            <a:ext cx="6500813" cy="3693319"/>
          </a:xfrm>
          <a:prstGeom prst="rect">
            <a:avLst/>
          </a:prstGeom>
          <a:noFill/>
          <a:ln w="9525">
            <a:noFill/>
            <a:miter lim="800000"/>
            <a:headEnd/>
            <a:tailEnd/>
          </a:ln>
        </p:spPr>
        <p:txBody>
          <a:bodyPr>
            <a:spAutoFit/>
          </a:bodyPr>
          <a:lstStyle/>
          <a:p>
            <a:pPr algn="just"/>
            <a:r>
              <a:rPr lang="es-CL" dirty="0" smtClean="0"/>
              <a:t>El proceso de perforación se clasifica en perforación </a:t>
            </a:r>
            <a:r>
              <a:rPr lang="es-CL" b="1" dirty="0" smtClean="0"/>
              <a:t>primaria</a:t>
            </a:r>
            <a:r>
              <a:rPr lang="es-CL" dirty="0" smtClean="0"/>
              <a:t> y perforación </a:t>
            </a:r>
            <a:r>
              <a:rPr lang="es-CL" b="1" dirty="0" smtClean="0"/>
              <a:t>secundaria</a:t>
            </a:r>
            <a:r>
              <a:rPr lang="es-CL" dirty="0" smtClean="0"/>
              <a:t>.</a:t>
            </a:r>
          </a:p>
          <a:p>
            <a:pPr algn="just"/>
            <a:r>
              <a:rPr lang="es-CL" dirty="0" smtClean="0"/>
              <a:t>Dentro de la </a:t>
            </a:r>
            <a:r>
              <a:rPr lang="es-CL" b="1" dirty="0" smtClean="0"/>
              <a:t>perforación primaria</a:t>
            </a:r>
            <a:r>
              <a:rPr lang="es-CL" dirty="0" smtClean="0"/>
              <a:t> se encuentra la perforación de producción (incluye línea de búfer), para lo cual se ocupan grandes </a:t>
            </a:r>
            <a:r>
              <a:rPr lang="es-CL" dirty="0"/>
              <a:t>equipos </a:t>
            </a:r>
            <a:r>
              <a:rPr lang="es-CL" dirty="0" smtClean="0"/>
              <a:t>eléctricos y diesel </a:t>
            </a:r>
            <a:r>
              <a:rPr lang="es-CL" dirty="0"/>
              <a:t>de perforación rotatoria, equipados con </a:t>
            </a:r>
            <a:r>
              <a:rPr lang="es-CL" dirty="0" smtClean="0"/>
              <a:t>triconos que permite perforar pozos de hasta 13 </a:t>
            </a:r>
            <a:r>
              <a:rPr lang="es-CL" dirty="0"/>
              <a:t>¼ pulgadas de </a:t>
            </a:r>
            <a:r>
              <a:rPr lang="es-CL" dirty="0" smtClean="0"/>
              <a:t>diámetro.</a:t>
            </a:r>
          </a:p>
          <a:p>
            <a:pPr algn="just"/>
            <a:r>
              <a:rPr lang="es-CL" dirty="0" smtClean="0"/>
              <a:t>Dentro de la </a:t>
            </a:r>
            <a:r>
              <a:rPr lang="es-CL" b="1" dirty="0" smtClean="0"/>
              <a:t>perforación secundaria </a:t>
            </a:r>
            <a:r>
              <a:rPr lang="es-CL" dirty="0" smtClean="0"/>
              <a:t>se encuentra la perforación de precorte y la reducción de bolones. En este caso se ocupan equipos mas pequeños que perforan pozos de hasta 6 1/2 pulgadas de diámetro y espaciamientos que van desde 1,2 a 1,5 m. </a:t>
            </a:r>
            <a:endParaRPr lang="es-CL" dirty="0"/>
          </a:p>
        </p:txBody>
      </p:sp>
      <p:sp>
        <p:nvSpPr>
          <p:cNvPr id="22535" name="7 Rectángulo"/>
          <p:cNvSpPr>
            <a:spLocks noChangeArrowheads="1"/>
          </p:cNvSpPr>
          <p:nvPr/>
        </p:nvSpPr>
        <p:spPr bwMode="auto">
          <a:xfrm>
            <a:off x="214282" y="642918"/>
            <a:ext cx="5397631" cy="523220"/>
          </a:xfrm>
          <a:prstGeom prst="rect">
            <a:avLst/>
          </a:prstGeom>
          <a:noFill/>
          <a:ln w="9525">
            <a:noFill/>
            <a:miter lim="800000"/>
            <a:headEnd/>
            <a:tailEnd/>
          </a:ln>
        </p:spPr>
        <p:txBody>
          <a:bodyPr wrap="none">
            <a:spAutoFit/>
          </a:bodyPr>
          <a:lstStyle/>
          <a:p>
            <a:r>
              <a:rPr lang="es-CL" sz="2800" b="1" dirty="0" smtClean="0">
                <a:solidFill>
                  <a:schemeClr val="accent1">
                    <a:lumMod val="75000"/>
                  </a:schemeClr>
                </a:solidFill>
                <a:latin typeface="+mj-lt"/>
              </a:rPr>
              <a:t>PROCESO DE PERFORACION</a:t>
            </a:r>
            <a:endParaRPr lang="es-CL" sz="2800" dirty="0">
              <a:solidFill>
                <a:schemeClr val="accent1">
                  <a:lumMod val="75000"/>
                </a:schemeClr>
              </a:solidFill>
              <a:latin typeface="+mj-lt"/>
            </a:endParaRPr>
          </a:p>
        </p:txBody>
      </p:sp>
      <p:pic>
        <p:nvPicPr>
          <p:cNvPr id="22536" name="Picture 7" descr="C:\Users\enrique\Documents\Clases Aconcagua\tronaduras\Imagen 391.jpg"/>
          <p:cNvPicPr>
            <a:picLocks noChangeAspect="1" noChangeArrowheads="1"/>
          </p:cNvPicPr>
          <p:nvPr/>
        </p:nvPicPr>
        <p:blipFill>
          <a:blip r:embed="rId2" cstate="print"/>
          <a:srcRect/>
          <a:stretch>
            <a:fillRect/>
          </a:stretch>
        </p:blipFill>
        <p:spPr bwMode="auto">
          <a:xfrm>
            <a:off x="6572251" y="4538684"/>
            <a:ext cx="2500343" cy="2033588"/>
          </a:xfrm>
          <a:prstGeom prst="rect">
            <a:avLst/>
          </a:prstGeom>
          <a:noFill/>
          <a:ln w="9525">
            <a:noFill/>
            <a:miter lim="800000"/>
            <a:headEnd/>
            <a:tailEnd/>
          </a:ln>
        </p:spPr>
      </p:pic>
      <p:pic>
        <p:nvPicPr>
          <p:cNvPr id="12" name="Picture 6" descr="Haga Click para ver mas fotos">
            <a:hlinkClick r:id="rId3"/>
          </p:cNvPr>
          <p:cNvPicPr>
            <a:picLocks noChangeAspect="1" noChangeArrowheads="1"/>
          </p:cNvPicPr>
          <p:nvPr/>
        </p:nvPicPr>
        <p:blipFill>
          <a:blip r:embed="rId4" cstate="print"/>
          <a:srcRect/>
          <a:stretch>
            <a:fillRect/>
          </a:stretch>
        </p:blipFill>
        <p:spPr bwMode="auto">
          <a:xfrm>
            <a:off x="6643702" y="214290"/>
            <a:ext cx="2428892" cy="1714512"/>
          </a:xfrm>
          <a:prstGeom prst="rect">
            <a:avLst/>
          </a:prstGeom>
          <a:noFill/>
          <a:ln w="9525">
            <a:noFill/>
            <a:miter lim="800000"/>
            <a:headEnd/>
            <a:tailEnd/>
          </a:ln>
        </p:spPr>
      </p:pic>
      <p:pic>
        <p:nvPicPr>
          <p:cNvPr id="13" name="Picture 2"/>
          <p:cNvPicPr>
            <a:picLocks noChangeAspect="1" noChangeArrowheads="1"/>
          </p:cNvPicPr>
          <p:nvPr/>
        </p:nvPicPr>
        <p:blipFill>
          <a:blip r:embed="rId5" cstate="print"/>
          <a:srcRect/>
          <a:stretch>
            <a:fillRect/>
          </a:stretch>
        </p:blipFill>
        <p:spPr bwMode="auto">
          <a:xfrm>
            <a:off x="6643702" y="2357430"/>
            <a:ext cx="2357454" cy="1928826"/>
          </a:xfrm>
          <a:prstGeom prst="rect">
            <a:avLst/>
          </a:prstGeom>
          <a:noFill/>
          <a:ln w="12700">
            <a:noFill/>
            <a:miter lim="800000"/>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2253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71684" name="Rectangle 4"/>
          <p:cNvSpPr>
            <a:spLocks noChangeArrowheads="1"/>
          </p:cNvSpPr>
          <p:nvPr/>
        </p:nvSpPr>
        <p:spPr bwMode="auto">
          <a:xfrm>
            <a:off x="461963" y="1624013"/>
            <a:ext cx="8383587" cy="4008437"/>
          </a:xfrm>
          <a:prstGeom prst="rect">
            <a:avLst/>
          </a:prstGeom>
          <a:noFill/>
          <a:ln w="9525">
            <a:noFill/>
            <a:miter lim="800000"/>
            <a:headEnd/>
            <a:tailEnd/>
          </a:ln>
        </p:spPr>
        <p:txBody>
          <a:bodyPr/>
          <a:lstStyle/>
          <a:p>
            <a:pPr marL="609600" indent="-609600">
              <a:lnSpc>
                <a:spcPct val="180000"/>
              </a:lnSpc>
              <a:spcBef>
                <a:spcPct val="20000"/>
              </a:spcBef>
            </a:pPr>
            <a:r>
              <a:rPr lang="es-CL" sz="1800" u="none"/>
              <a:t>INSPECCIONES PREOPERACIONALES:</a:t>
            </a:r>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r>
              <a:rPr lang="es-CL" sz="1800" u="none"/>
              <a:t>	</a:t>
            </a:r>
            <a:endParaRPr lang="es-ES" sz="1800" u="none"/>
          </a:p>
        </p:txBody>
      </p:sp>
      <p:sp>
        <p:nvSpPr>
          <p:cNvPr id="71685" name="Rectangle 5"/>
          <p:cNvSpPr>
            <a:spLocks noChangeArrowheads="1"/>
          </p:cNvSpPr>
          <p:nvPr/>
        </p:nvSpPr>
        <p:spPr bwMode="auto">
          <a:xfrm>
            <a:off x="457200" y="909638"/>
            <a:ext cx="8229600" cy="561975"/>
          </a:xfrm>
          <a:prstGeom prst="rect">
            <a:avLst/>
          </a:prstGeom>
          <a:noFill/>
          <a:ln w="9525">
            <a:noFill/>
            <a:miter lim="800000"/>
            <a:headEnd/>
            <a:tailEnd/>
          </a:ln>
        </p:spPr>
        <p:txBody>
          <a:bodyPr/>
          <a:lstStyle/>
          <a:p>
            <a:pPr algn="ctr"/>
            <a:r>
              <a:rPr lang="es-CL" sz="2000" b="1" u="none" dirty="0">
                <a:solidFill>
                  <a:schemeClr val="tx2"/>
                </a:solidFill>
              </a:rPr>
              <a:t>INSTRUCCIONES DE OPERACIÓN </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pic>
        <p:nvPicPr>
          <p:cNvPr id="71686" name="Picture 6"/>
          <p:cNvPicPr>
            <a:picLocks noChangeAspect="1" noChangeArrowheads="1"/>
          </p:cNvPicPr>
          <p:nvPr/>
        </p:nvPicPr>
        <p:blipFill>
          <a:blip r:embed="rId3" cstate="print"/>
          <a:srcRect/>
          <a:stretch>
            <a:fillRect/>
          </a:stretch>
        </p:blipFill>
        <p:spPr bwMode="auto">
          <a:xfrm>
            <a:off x="641350" y="2624138"/>
            <a:ext cx="8315325" cy="1863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72708" name="Rectangle 4"/>
          <p:cNvSpPr>
            <a:spLocks noChangeArrowheads="1"/>
          </p:cNvSpPr>
          <p:nvPr/>
        </p:nvSpPr>
        <p:spPr bwMode="auto">
          <a:xfrm>
            <a:off x="461963" y="1624013"/>
            <a:ext cx="8383587" cy="4008437"/>
          </a:xfrm>
          <a:prstGeom prst="rect">
            <a:avLst/>
          </a:prstGeom>
          <a:noFill/>
          <a:ln w="9525">
            <a:noFill/>
            <a:miter lim="800000"/>
            <a:headEnd/>
            <a:tailEnd/>
          </a:ln>
        </p:spPr>
        <p:txBody>
          <a:bodyPr/>
          <a:lstStyle/>
          <a:p>
            <a:pPr marL="609600" indent="-609600">
              <a:lnSpc>
                <a:spcPct val="180000"/>
              </a:lnSpc>
              <a:spcBef>
                <a:spcPct val="20000"/>
              </a:spcBef>
            </a:pPr>
            <a:r>
              <a:rPr lang="es-CL" sz="1800" u="none"/>
              <a:t>INSPECCIONES PREOPERACIONALES:</a:t>
            </a:r>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r>
              <a:rPr lang="es-CL" sz="1800" u="none"/>
              <a:t>	</a:t>
            </a:r>
            <a:endParaRPr lang="es-ES" sz="1800" u="none"/>
          </a:p>
        </p:txBody>
      </p:sp>
      <p:sp>
        <p:nvSpPr>
          <p:cNvPr id="72709" name="Rectangle 5"/>
          <p:cNvSpPr>
            <a:spLocks noChangeArrowheads="1"/>
          </p:cNvSpPr>
          <p:nvPr/>
        </p:nvSpPr>
        <p:spPr bwMode="auto">
          <a:xfrm>
            <a:off x="457200" y="909638"/>
            <a:ext cx="8229600" cy="561975"/>
          </a:xfrm>
          <a:prstGeom prst="rect">
            <a:avLst/>
          </a:prstGeom>
          <a:noFill/>
          <a:ln w="9525">
            <a:noFill/>
            <a:miter lim="800000"/>
            <a:headEnd/>
            <a:tailEnd/>
          </a:ln>
        </p:spPr>
        <p:txBody>
          <a:bodyPr/>
          <a:lstStyle/>
          <a:p>
            <a:pPr algn="ctr"/>
            <a:r>
              <a:rPr lang="es-CL" sz="2000" b="1" u="none" dirty="0">
                <a:solidFill>
                  <a:schemeClr val="tx2"/>
                </a:solidFill>
              </a:rPr>
              <a:t>INSTRUCCIONES DE OPERACIÓN </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pic>
        <p:nvPicPr>
          <p:cNvPr id="72710" name="Picture 7"/>
          <p:cNvPicPr>
            <a:picLocks noChangeAspect="1" noChangeArrowheads="1"/>
          </p:cNvPicPr>
          <p:nvPr/>
        </p:nvPicPr>
        <p:blipFill>
          <a:blip r:embed="rId3" cstate="print"/>
          <a:srcRect/>
          <a:stretch>
            <a:fillRect/>
          </a:stretch>
        </p:blipFill>
        <p:spPr bwMode="auto">
          <a:xfrm>
            <a:off x="752475" y="2701925"/>
            <a:ext cx="8199438" cy="1860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74756" name="Rectangle 4"/>
          <p:cNvSpPr>
            <a:spLocks noChangeArrowheads="1"/>
          </p:cNvSpPr>
          <p:nvPr/>
        </p:nvSpPr>
        <p:spPr bwMode="auto">
          <a:xfrm>
            <a:off x="461963" y="1624013"/>
            <a:ext cx="8383587" cy="4008437"/>
          </a:xfrm>
          <a:prstGeom prst="rect">
            <a:avLst/>
          </a:prstGeom>
          <a:noFill/>
          <a:ln w="9525">
            <a:noFill/>
            <a:miter lim="800000"/>
            <a:headEnd/>
            <a:tailEnd/>
          </a:ln>
        </p:spPr>
        <p:txBody>
          <a:bodyPr/>
          <a:lstStyle/>
          <a:p>
            <a:pPr marL="609600" indent="-609600">
              <a:lnSpc>
                <a:spcPct val="180000"/>
              </a:lnSpc>
              <a:spcBef>
                <a:spcPct val="20000"/>
              </a:spcBef>
            </a:pPr>
            <a:r>
              <a:rPr lang="es-CL" sz="1800" u="none"/>
              <a:t>INSPECCIONES PREOPERACIONALES:</a:t>
            </a:r>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pPr>
            <a:endParaRPr lang="es-CL" sz="1800" u="none"/>
          </a:p>
          <a:p>
            <a:pPr marL="609600" indent="-609600">
              <a:lnSpc>
                <a:spcPct val="180000"/>
              </a:lnSpc>
              <a:spcBef>
                <a:spcPct val="20000"/>
              </a:spcBef>
              <a:buFont typeface="Wingdings" pitchFamily="2" charset="2"/>
              <a:buNone/>
            </a:pPr>
            <a:endParaRPr lang="es-CL" sz="1800" u="none"/>
          </a:p>
          <a:p>
            <a:pPr marL="609600" indent="-609600">
              <a:lnSpc>
                <a:spcPct val="180000"/>
              </a:lnSpc>
              <a:spcBef>
                <a:spcPct val="20000"/>
              </a:spcBef>
            </a:pPr>
            <a:r>
              <a:rPr lang="es-CL" sz="1800" u="none"/>
              <a:t>	</a:t>
            </a:r>
            <a:endParaRPr lang="es-ES" sz="1800" u="none"/>
          </a:p>
        </p:txBody>
      </p:sp>
      <p:sp>
        <p:nvSpPr>
          <p:cNvPr id="74757" name="Rectangle 5"/>
          <p:cNvSpPr>
            <a:spLocks noChangeArrowheads="1"/>
          </p:cNvSpPr>
          <p:nvPr/>
        </p:nvSpPr>
        <p:spPr bwMode="auto">
          <a:xfrm>
            <a:off x="457200" y="909638"/>
            <a:ext cx="8229600" cy="561975"/>
          </a:xfrm>
          <a:prstGeom prst="rect">
            <a:avLst/>
          </a:prstGeom>
          <a:noFill/>
          <a:ln w="9525">
            <a:noFill/>
            <a:miter lim="800000"/>
            <a:headEnd/>
            <a:tailEnd/>
          </a:ln>
        </p:spPr>
        <p:txBody>
          <a:bodyPr/>
          <a:lstStyle/>
          <a:p>
            <a:pPr algn="ctr"/>
            <a:r>
              <a:rPr lang="es-CL" sz="2000" b="1" u="none" dirty="0">
                <a:solidFill>
                  <a:schemeClr val="tx2"/>
                </a:solidFill>
              </a:rPr>
              <a:t>INSTRUCCIONES DE OPERACIÓN </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pic>
        <p:nvPicPr>
          <p:cNvPr id="74758" name="Picture 7"/>
          <p:cNvPicPr>
            <a:picLocks noChangeAspect="1" noChangeArrowheads="1"/>
          </p:cNvPicPr>
          <p:nvPr/>
        </p:nvPicPr>
        <p:blipFill>
          <a:blip r:embed="rId3" cstate="print"/>
          <a:srcRect/>
          <a:stretch>
            <a:fillRect/>
          </a:stretch>
        </p:blipFill>
        <p:spPr bwMode="auto">
          <a:xfrm>
            <a:off x="566738" y="2562225"/>
            <a:ext cx="8331200" cy="262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75780" name="Rectangle 4"/>
          <p:cNvSpPr>
            <a:spLocks noChangeArrowheads="1"/>
          </p:cNvSpPr>
          <p:nvPr/>
        </p:nvSpPr>
        <p:spPr bwMode="auto">
          <a:xfrm>
            <a:off x="461963" y="1624013"/>
            <a:ext cx="8383587" cy="4008437"/>
          </a:xfrm>
          <a:prstGeom prst="rect">
            <a:avLst/>
          </a:prstGeom>
          <a:noFill/>
          <a:ln w="9525">
            <a:noFill/>
            <a:miter lim="800000"/>
            <a:headEnd/>
            <a:tailEnd/>
          </a:ln>
        </p:spPr>
        <p:txBody>
          <a:bodyPr/>
          <a:lstStyle/>
          <a:p>
            <a:pPr marL="609600" indent="-609600">
              <a:lnSpc>
                <a:spcPct val="180000"/>
              </a:lnSpc>
              <a:spcBef>
                <a:spcPct val="20000"/>
              </a:spcBef>
            </a:pPr>
            <a:r>
              <a:rPr lang="es-CL" sz="1800" b="1" u="none" dirty="0"/>
              <a:t>ARRANCANDO EL MOTOR:</a:t>
            </a:r>
          </a:p>
          <a:p>
            <a:pPr marL="609600" indent="-609600">
              <a:lnSpc>
                <a:spcPct val="180000"/>
              </a:lnSpc>
              <a:spcBef>
                <a:spcPct val="20000"/>
              </a:spcBef>
            </a:pPr>
            <a:endParaRPr lang="es-CL" sz="1800" u="none" dirty="0"/>
          </a:p>
          <a:p>
            <a:pPr marL="609600" indent="-609600">
              <a:lnSpc>
                <a:spcPct val="180000"/>
              </a:lnSpc>
              <a:spcBef>
                <a:spcPct val="20000"/>
              </a:spcBef>
              <a:buFont typeface="Wingdings" pitchFamily="2" charset="2"/>
              <a:buNone/>
            </a:pPr>
            <a:endParaRPr lang="es-CL" sz="1800" u="none" dirty="0"/>
          </a:p>
          <a:p>
            <a:pPr marL="609600" indent="-609600">
              <a:lnSpc>
                <a:spcPct val="180000"/>
              </a:lnSpc>
              <a:spcBef>
                <a:spcPct val="20000"/>
              </a:spcBef>
            </a:pPr>
            <a:endParaRPr lang="es-CL" sz="1800" u="none" dirty="0"/>
          </a:p>
          <a:p>
            <a:pPr marL="609600" indent="-609600">
              <a:lnSpc>
                <a:spcPct val="180000"/>
              </a:lnSpc>
              <a:spcBef>
                <a:spcPct val="20000"/>
              </a:spcBef>
            </a:pPr>
            <a:endParaRPr lang="es-CL" sz="1800" u="none" dirty="0"/>
          </a:p>
          <a:p>
            <a:pPr marL="609600" indent="-609600">
              <a:lnSpc>
                <a:spcPct val="180000"/>
              </a:lnSpc>
              <a:spcBef>
                <a:spcPct val="20000"/>
              </a:spcBef>
            </a:pPr>
            <a:endParaRPr lang="es-CL" sz="1800" u="none" dirty="0"/>
          </a:p>
          <a:p>
            <a:pPr marL="609600" indent="-609600">
              <a:lnSpc>
                <a:spcPct val="180000"/>
              </a:lnSpc>
              <a:spcBef>
                <a:spcPct val="20000"/>
              </a:spcBef>
              <a:buFont typeface="Wingdings" pitchFamily="2" charset="2"/>
              <a:buNone/>
            </a:pPr>
            <a:endParaRPr lang="es-CL" sz="1800" u="none" dirty="0"/>
          </a:p>
          <a:p>
            <a:pPr marL="609600" indent="-609600">
              <a:lnSpc>
                <a:spcPct val="180000"/>
              </a:lnSpc>
              <a:spcBef>
                <a:spcPct val="20000"/>
              </a:spcBef>
            </a:pPr>
            <a:r>
              <a:rPr lang="es-CL" sz="1800" u="none" dirty="0"/>
              <a:t>	</a:t>
            </a:r>
            <a:endParaRPr lang="es-ES" sz="1800" u="none" dirty="0"/>
          </a:p>
        </p:txBody>
      </p:sp>
      <p:sp>
        <p:nvSpPr>
          <p:cNvPr id="75781" name="Rectangle 5"/>
          <p:cNvSpPr>
            <a:spLocks noChangeArrowheads="1"/>
          </p:cNvSpPr>
          <p:nvPr/>
        </p:nvSpPr>
        <p:spPr bwMode="auto">
          <a:xfrm>
            <a:off x="457200" y="909638"/>
            <a:ext cx="8229600" cy="561975"/>
          </a:xfrm>
          <a:prstGeom prst="rect">
            <a:avLst/>
          </a:prstGeom>
          <a:noFill/>
          <a:ln w="9525">
            <a:noFill/>
            <a:miter lim="800000"/>
            <a:headEnd/>
            <a:tailEnd/>
          </a:ln>
        </p:spPr>
        <p:txBody>
          <a:bodyPr/>
          <a:lstStyle/>
          <a:p>
            <a:pPr algn="ctr"/>
            <a:r>
              <a:rPr lang="es-CL" sz="2000" b="1" u="none" dirty="0">
                <a:solidFill>
                  <a:schemeClr val="tx2"/>
                </a:solidFill>
              </a:rPr>
              <a:t>INSTRUCCIONES DE OPERACIÓN </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pic>
        <p:nvPicPr>
          <p:cNvPr id="75782" name="Picture 7"/>
          <p:cNvPicPr>
            <a:picLocks noChangeAspect="1" noChangeArrowheads="1"/>
          </p:cNvPicPr>
          <p:nvPr/>
        </p:nvPicPr>
        <p:blipFill>
          <a:blip r:embed="rId3" cstate="print"/>
          <a:srcRect/>
          <a:stretch>
            <a:fillRect/>
          </a:stretch>
        </p:blipFill>
        <p:spPr bwMode="auto">
          <a:xfrm>
            <a:off x="581025" y="2813050"/>
            <a:ext cx="8410575" cy="1766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76804" name="Rectangle 4"/>
          <p:cNvSpPr>
            <a:spLocks noChangeArrowheads="1"/>
          </p:cNvSpPr>
          <p:nvPr/>
        </p:nvSpPr>
        <p:spPr bwMode="auto">
          <a:xfrm>
            <a:off x="461963" y="1500174"/>
            <a:ext cx="8383587" cy="4821237"/>
          </a:xfrm>
          <a:prstGeom prst="rect">
            <a:avLst/>
          </a:prstGeom>
          <a:noFill/>
          <a:ln w="9525">
            <a:noFill/>
            <a:miter lim="800000"/>
            <a:headEnd/>
            <a:tailEnd/>
          </a:ln>
        </p:spPr>
        <p:txBody>
          <a:bodyPr/>
          <a:lstStyle/>
          <a:p>
            <a:pPr marL="609600" indent="-609600">
              <a:lnSpc>
                <a:spcPct val="170000"/>
              </a:lnSpc>
              <a:spcBef>
                <a:spcPct val="20000"/>
              </a:spcBef>
            </a:pPr>
            <a:r>
              <a:rPr lang="es-CL" sz="1600" b="1" u="none" dirty="0">
                <a:solidFill>
                  <a:srgbClr val="0000FF"/>
                </a:solidFill>
              </a:rPr>
              <a:t>ARRANCANDO EL MOTOR:</a:t>
            </a:r>
          </a:p>
          <a:p>
            <a:pPr marL="609600" indent="-609600">
              <a:lnSpc>
                <a:spcPct val="170000"/>
              </a:lnSpc>
              <a:spcBef>
                <a:spcPct val="20000"/>
              </a:spcBef>
              <a:buFont typeface="Wingdings" pitchFamily="2" charset="2"/>
              <a:buChar char="Ø"/>
            </a:pPr>
            <a:r>
              <a:rPr lang="es-CL" sz="1600" b="1" u="none" dirty="0">
                <a:solidFill>
                  <a:srgbClr val="0000FF"/>
                </a:solidFill>
              </a:rPr>
              <a:t>Asegúrese que todas las paradas de emergencia estén en posición “OUT” (afuera)</a:t>
            </a:r>
          </a:p>
          <a:p>
            <a:pPr marL="609600" indent="-609600">
              <a:lnSpc>
                <a:spcPct val="170000"/>
              </a:lnSpc>
              <a:spcBef>
                <a:spcPct val="20000"/>
              </a:spcBef>
              <a:buFont typeface="Wingdings" pitchFamily="2" charset="2"/>
              <a:buChar char="Ø"/>
            </a:pPr>
            <a:r>
              <a:rPr lang="es-CL" sz="1600" b="1" u="none" dirty="0">
                <a:solidFill>
                  <a:srgbClr val="0000FF"/>
                </a:solidFill>
              </a:rPr>
              <a:t>Cambie la batería del control remoto y enciéndalo </a:t>
            </a:r>
          </a:p>
          <a:p>
            <a:pPr marL="609600" indent="-609600">
              <a:lnSpc>
                <a:spcPct val="170000"/>
              </a:lnSpc>
              <a:spcBef>
                <a:spcPct val="20000"/>
              </a:spcBef>
              <a:buFont typeface="Wingdings" pitchFamily="2" charset="2"/>
              <a:buChar char="Ø"/>
            </a:pPr>
            <a:r>
              <a:rPr lang="es-CL" sz="1600" b="1" u="none" dirty="0" err="1">
                <a:solidFill>
                  <a:srgbClr val="0000FF"/>
                </a:solidFill>
              </a:rPr>
              <a:t>Resetee</a:t>
            </a:r>
            <a:r>
              <a:rPr lang="es-CL" sz="1600" b="1" u="none" dirty="0">
                <a:solidFill>
                  <a:srgbClr val="0000FF"/>
                </a:solidFill>
              </a:rPr>
              <a:t> la parada de emergencia del control remoto</a:t>
            </a:r>
          </a:p>
          <a:p>
            <a:pPr marL="609600" indent="-609600">
              <a:lnSpc>
                <a:spcPct val="170000"/>
              </a:lnSpc>
              <a:spcBef>
                <a:spcPct val="20000"/>
              </a:spcBef>
              <a:buFont typeface="Wingdings" pitchFamily="2" charset="2"/>
              <a:buChar char="Ø"/>
            </a:pPr>
            <a:r>
              <a:rPr lang="es-CL" sz="1600" b="1" u="none" dirty="0">
                <a:solidFill>
                  <a:srgbClr val="0000FF"/>
                </a:solidFill>
              </a:rPr>
              <a:t>Gire la llave de partida a la posición “ON” y permita que el sistema AQUILA se cargue </a:t>
            </a:r>
          </a:p>
          <a:p>
            <a:pPr marL="609600" indent="-609600">
              <a:lnSpc>
                <a:spcPct val="170000"/>
              </a:lnSpc>
              <a:spcBef>
                <a:spcPct val="20000"/>
              </a:spcBef>
              <a:buFont typeface="Wingdings" pitchFamily="2" charset="2"/>
              <a:buChar char="Ø"/>
            </a:pPr>
            <a:r>
              <a:rPr lang="es-CL" sz="1600" b="1" u="none" dirty="0">
                <a:solidFill>
                  <a:srgbClr val="0000FF"/>
                </a:solidFill>
              </a:rPr>
              <a:t>En la pantalla de motor, revise los voltajes de entrada de cada fase</a:t>
            </a:r>
          </a:p>
          <a:p>
            <a:pPr marL="609600" indent="-609600">
              <a:lnSpc>
                <a:spcPct val="170000"/>
              </a:lnSpc>
              <a:spcBef>
                <a:spcPct val="20000"/>
              </a:spcBef>
              <a:buFont typeface="Wingdings" pitchFamily="2" charset="2"/>
              <a:buChar char="Ø"/>
            </a:pPr>
            <a:r>
              <a:rPr lang="es-CL" sz="1600" b="1" u="none" dirty="0">
                <a:solidFill>
                  <a:srgbClr val="0000FF"/>
                </a:solidFill>
              </a:rPr>
              <a:t>Presione el botón de bocina de atención antes de arrancar o mover la perforadora</a:t>
            </a:r>
          </a:p>
          <a:p>
            <a:pPr marL="609600" indent="-609600">
              <a:lnSpc>
                <a:spcPct val="170000"/>
              </a:lnSpc>
              <a:spcBef>
                <a:spcPct val="20000"/>
              </a:spcBef>
              <a:buFont typeface="Wingdings" pitchFamily="2" charset="2"/>
              <a:buChar char="Ø"/>
            </a:pPr>
            <a:r>
              <a:rPr lang="es-CL" sz="1600" b="1" u="none" dirty="0">
                <a:solidFill>
                  <a:srgbClr val="0000FF"/>
                </a:solidFill>
              </a:rPr>
              <a:t>gire la llave a la posición “START”</a:t>
            </a:r>
          </a:p>
          <a:p>
            <a:pPr marL="609600" indent="-609600">
              <a:lnSpc>
                <a:spcPct val="170000"/>
              </a:lnSpc>
              <a:spcBef>
                <a:spcPct val="20000"/>
              </a:spcBef>
              <a:buFont typeface="Wingdings" pitchFamily="2" charset="2"/>
              <a:buChar char="Ø"/>
            </a:pPr>
            <a:endParaRPr lang="es-CL" sz="1800" u="none" dirty="0"/>
          </a:p>
          <a:p>
            <a:pPr marL="609600" indent="-609600">
              <a:lnSpc>
                <a:spcPct val="170000"/>
              </a:lnSpc>
              <a:spcBef>
                <a:spcPct val="20000"/>
              </a:spcBef>
              <a:buFont typeface="Wingdings" pitchFamily="2" charset="2"/>
              <a:buNone/>
            </a:pPr>
            <a:endParaRPr lang="es-CL" sz="1800" u="none" dirty="0"/>
          </a:p>
          <a:p>
            <a:pPr marL="609600" indent="-609600">
              <a:lnSpc>
                <a:spcPct val="170000"/>
              </a:lnSpc>
              <a:spcBef>
                <a:spcPct val="20000"/>
              </a:spcBef>
            </a:pPr>
            <a:endParaRPr lang="es-CL" sz="1800" u="none" dirty="0"/>
          </a:p>
          <a:p>
            <a:pPr marL="609600" indent="-609600">
              <a:lnSpc>
                <a:spcPct val="170000"/>
              </a:lnSpc>
              <a:spcBef>
                <a:spcPct val="20000"/>
              </a:spcBef>
            </a:pPr>
            <a:endParaRPr lang="es-CL" sz="1800" u="none" dirty="0"/>
          </a:p>
          <a:p>
            <a:pPr marL="609600" indent="-609600">
              <a:lnSpc>
                <a:spcPct val="170000"/>
              </a:lnSpc>
              <a:spcBef>
                <a:spcPct val="20000"/>
              </a:spcBef>
            </a:pPr>
            <a:endParaRPr lang="es-CL" sz="1800" u="none" dirty="0"/>
          </a:p>
          <a:p>
            <a:pPr marL="609600" indent="-609600">
              <a:lnSpc>
                <a:spcPct val="170000"/>
              </a:lnSpc>
              <a:spcBef>
                <a:spcPct val="20000"/>
              </a:spcBef>
              <a:buFont typeface="Wingdings" pitchFamily="2" charset="2"/>
              <a:buNone/>
            </a:pPr>
            <a:endParaRPr lang="es-CL" sz="1800" u="none" dirty="0"/>
          </a:p>
          <a:p>
            <a:pPr marL="609600" indent="-609600">
              <a:lnSpc>
                <a:spcPct val="170000"/>
              </a:lnSpc>
              <a:spcBef>
                <a:spcPct val="20000"/>
              </a:spcBef>
            </a:pPr>
            <a:r>
              <a:rPr lang="es-CL" sz="1800" u="none" dirty="0"/>
              <a:t>	</a:t>
            </a:r>
            <a:endParaRPr lang="es-ES" sz="1800" u="none" dirty="0"/>
          </a:p>
        </p:txBody>
      </p:sp>
      <p:sp>
        <p:nvSpPr>
          <p:cNvPr id="76805" name="Rectangle 5"/>
          <p:cNvSpPr>
            <a:spLocks noChangeArrowheads="1"/>
          </p:cNvSpPr>
          <p:nvPr/>
        </p:nvSpPr>
        <p:spPr bwMode="auto">
          <a:xfrm>
            <a:off x="457200" y="785794"/>
            <a:ext cx="8229600" cy="561975"/>
          </a:xfrm>
          <a:prstGeom prst="rect">
            <a:avLst/>
          </a:prstGeom>
          <a:noFill/>
          <a:ln w="9525">
            <a:noFill/>
            <a:miter lim="800000"/>
            <a:headEnd/>
            <a:tailEnd/>
          </a:ln>
        </p:spPr>
        <p:txBody>
          <a:bodyPr/>
          <a:lstStyle/>
          <a:p>
            <a:pPr algn="ctr"/>
            <a:r>
              <a:rPr lang="es-CL" sz="2000" b="1" u="none" dirty="0">
                <a:solidFill>
                  <a:schemeClr val="tx2"/>
                </a:solidFill>
              </a:rPr>
              <a:t>INSTRUCCIONES DE OPERACIÓN </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0080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78852" name="Rectangle 4"/>
          <p:cNvSpPr>
            <a:spLocks noChangeArrowheads="1"/>
          </p:cNvSpPr>
          <p:nvPr/>
        </p:nvSpPr>
        <p:spPr bwMode="auto">
          <a:xfrm>
            <a:off x="76845" y="1484784"/>
            <a:ext cx="8383587" cy="4821237"/>
          </a:xfrm>
          <a:prstGeom prst="rect">
            <a:avLst/>
          </a:prstGeom>
          <a:noFill/>
          <a:ln w="9525">
            <a:noFill/>
            <a:miter lim="800000"/>
            <a:headEnd/>
            <a:tailEnd/>
          </a:ln>
        </p:spPr>
        <p:txBody>
          <a:bodyPr/>
          <a:lstStyle/>
          <a:p>
            <a:pPr marL="609600" indent="-609600">
              <a:lnSpc>
                <a:spcPct val="170000"/>
              </a:lnSpc>
              <a:spcBef>
                <a:spcPct val="20000"/>
              </a:spcBef>
            </a:pPr>
            <a:r>
              <a:rPr lang="es-CL" sz="1800" b="1" u="none" dirty="0">
                <a:solidFill>
                  <a:srgbClr val="0000FF"/>
                </a:solidFill>
              </a:rPr>
              <a:t>POSICIONANDO LA PERFORADORA:</a:t>
            </a:r>
          </a:p>
          <a:p>
            <a:pPr marL="609600" indent="-609600">
              <a:lnSpc>
                <a:spcPct val="170000"/>
              </a:lnSpc>
              <a:spcBef>
                <a:spcPct val="20000"/>
              </a:spcBef>
              <a:buFont typeface="Wingdings" pitchFamily="2" charset="2"/>
              <a:buChar char="Ø"/>
            </a:pPr>
            <a:r>
              <a:rPr lang="es-CL" sz="1800" b="1" u="none" dirty="0">
                <a:solidFill>
                  <a:srgbClr val="0000FF"/>
                </a:solidFill>
              </a:rPr>
              <a:t>Ingrese la información referida al sistema AQUILA</a:t>
            </a:r>
          </a:p>
          <a:p>
            <a:pPr marL="609600" indent="-609600">
              <a:lnSpc>
                <a:spcPct val="170000"/>
              </a:lnSpc>
              <a:spcBef>
                <a:spcPct val="20000"/>
              </a:spcBef>
              <a:buFont typeface="Wingdings" pitchFamily="2" charset="2"/>
              <a:buChar char="Ø"/>
            </a:pPr>
            <a:r>
              <a:rPr lang="es-CL" sz="1800" b="1" u="none" dirty="0">
                <a:solidFill>
                  <a:srgbClr val="0000FF"/>
                </a:solidFill>
              </a:rPr>
              <a:t>Localizar e ingresar los datos del pozo a perforar en sistema AQUILA</a:t>
            </a:r>
          </a:p>
          <a:p>
            <a:pPr marL="609600" indent="-609600">
              <a:lnSpc>
                <a:spcPct val="170000"/>
              </a:lnSpc>
              <a:spcBef>
                <a:spcPct val="20000"/>
              </a:spcBef>
              <a:buFont typeface="Wingdings" pitchFamily="2" charset="2"/>
              <a:buChar char="Ø"/>
            </a:pPr>
            <a:r>
              <a:rPr lang="es-CL" sz="1800" b="1" u="none" dirty="0">
                <a:solidFill>
                  <a:srgbClr val="0000FF"/>
                </a:solidFill>
              </a:rPr>
              <a:t>Asegurarse que no existan personas o vehículos en el entorno del equipo</a:t>
            </a:r>
          </a:p>
          <a:p>
            <a:pPr marL="609600" indent="-609600">
              <a:lnSpc>
                <a:spcPct val="170000"/>
              </a:lnSpc>
              <a:spcBef>
                <a:spcPct val="20000"/>
              </a:spcBef>
              <a:buFont typeface="Wingdings" pitchFamily="2" charset="2"/>
              <a:buChar char="Ø"/>
            </a:pPr>
            <a:r>
              <a:rPr lang="es-CL" sz="1800" b="1" u="none" dirty="0">
                <a:solidFill>
                  <a:srgbClr val="0000FF"/>
                </a:solidFill>
              </a:rPr>
              <a:t>En pantalla principal, toque el icono de propulsión</a:t>
            </a:r>
          </a:p>
          <a:p>
            <a:pPr marL="609600" indent="-609600">
              <a:lnSpc>
                <a:spcPct val="170000"/>
              </a:lnSpc>
              <a:spcBef>
                <a:spcPct val="20000"/>
              </a:spcBef>
              <a:buFont typeface="Wingdings" pitchFamily="2" charset="2"/>
              <a:buChar char="Ø"/>
            </a:pPr>
            <a:endParaRPr lang="es-CL" sz="1800" u="none" dirty="0"/>
          </a:p>
          <a:p>
            <a:pPr marL="609600" indent="-609600">
              <a:lnSpc>
                <a:spcPct val="170000"/>
              </a:lnSpc>
              <a:spcBef>
                <a:spcPct val="20000"/>
              </a:spcBef>
            </a:pPr>
            <a:endParaRPr lang="es-CL" sz="1800" u="none" dirty="0"/>
          </a:p>
          <a:p>
            <a:pPr marL="609600" indent="-609600">
              <a:lnSpc>
                <a:spcPct val="170000"/>
              </a:lnSpc>
              <a:spcBef>
                <a:spcPct val="20000"/>
              </a:spcBef>
            </a:pPr>
            <a:endParaRPr lang="es-CL" sz="1800" u="none" dirty="0"/>
          </a:p>
          <a:p>
            <a:pPr marL="609600" indent="-609600">
              <a:lnSpc>
                <a:spcPct val="170000"/>
              </a:lnSpc>
              <a:spcBef>
                <a:spcPct val="20000"/>
              </a:spcBef>
              <a:buFont typeface="Wingdings" pitchFamily="2" charset="2"/>
              <a:buNone/>
            </a:pPr>
            <a:endParaRPr lang="es-CL" sz="1800" u="none" dirty="0"/>
          </a:p>
          <a:p>
            <a:pPr marL="609600" indent="-609600">
              <a:lnSpc>
                <a:spcPct val="170000"/>
              </a:lnSpc>
              <a:spcBef>
                <a:spcPct val="20000"/>
              </a:spcBef>
              <a:buFont typeface="Wingdings" pitchFamily="2" charset="2"/>
              <a:buNone/>
            </a:pPr>
            <a:endParaRPr lang="es-CL" sz="1800" u="none" dirty="0"/>
          </a:p>
          <a:p>
            <a:pPr marL="609600" indent="-609600">
              <a:lnSpc>
                <a:spcPct val="170000"/>
              </a:lnSpc>
              <a:spcBef>
                <a:spcPct val="20000"/>
              </a:spcBef>
            </a:pPr>
            <a:endParaRPr lang="es-CL" sz="1800" u="none" dirty="0"/>
          </a:p>
          <a:p>
            <a:pPr marL="609600" indent="-609600">
              <a:lnSpc>
                <a:spcPct val="170000"/>
              </a:lnSpc>
              <a:spcBef>
                <a:spcPct val="20000"/>
              </a:spcBef>
            </a:pPr>
            <a:endParaRPr lang="es-CL" sz="1800" u="none" dirty="0"/>
          </a:p>
          <a:p>
            <a:pPr marL="609600" indent="-609600">
              <a:lnSpc>
                <a:spcPct val="170000"/>
              </a:lnSpc>
              <a:spcBef>
                <a:spcPct val="20000"/>
              </a:spcBef>
            </a:pPr>
            <a:endParaRPr lang="es-CL" sz="1800" u="none" dirty="0"/>
          </a:p>
          <a:p>
            <a:pPr marL="609600" indent="-609600">
              <a:lnSpc>
                <a:spcPct val="170000"/>
              </a:lnSpc>
              <a:spcBef>
                <a:spcPct val="20000"/>
              </a:spcBef>
              <a:buFont typeface="Wingdings" pitchFamily="2" charset="2"/>
              <a:buNone/>
            </a:pPr>
            <a:endParaRPr lang="es-CL" sz="1800" u="none" dirty="0"/>
          </a:p>
          <a:p>
            <a:pPr marL="609600" indent="-609600">
              <a:lnSpc>
                <a:spcPct val="170000"/>
              </a:lnSpc>
              <a:spcBef>
                <a:spcPct val="20000"/>
              </a:spcBef>
            </a:pPr>
            <a:r>
              <a:rPr lang="es-CL" sz="1800" u="none" dirty="0"/>
              <a:t>	</a:t>
            </a:r>
            <a:endParaRPr lang="es-ES" sz="1800" u="none" dirty="0"/>
          </a:p>
        </p:txBody>
      </p:sp>
      <p:sp>
        <p:nvSpPr>
          <p:cNvPr id="78853" name="Rectangle 5"/>
          <p:cNvSpPr>
            <a:spLocks noChangeArrowheads="1"/>
          </p:cNvSpPr>
          <p:nvPr/>
        </p:nvSpPr>
        <p:spPr bwMode="auto">
          <a:xfrm>
            <a:off x="457200" y="909638"/>
            <a:ext cx="8229600" cy="561975"/>
          </a:xfrm>
          <a:prstGeom prst="rect">
            <a:avLst/>
          </a:prstGeom>
          <a:noFill/>
          <a:ln w="9525">
            <a:noFill/>
            <a:miter lim="800000"/>
            <a:headEnd/>
            <a:tailEnd/>
          </a:ln>
        </p:spPr>
        <p:txBody>
          <a:bodyPr/>
          <a:lstStyle/>
          <a:p>
            <a:pPr algn="ctr"/>
            <a:r>
              <a:rPr lang="es-CL" sz="2000" b="1" u="none" dirty="0">
                <a:solidFill>
                  <a:schemeClr val="tx2"/>
                </a:solidFill>
              </a:rPr>
              <a:t>INSTRUCCIONES DE OPERACIÓN </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pic>
        <p:nvPicPr>
          <p:cNvPr id="78854" name="Picture 7"/>
          <p:cNvPicPr>
            <a:picLocks noChangeAspect="1" noChangeArrowheads="1"/>
          </p:cNvPicPr>
          <p:nvPr/>
        </p:nvPicPr>
        <p:blipFill>
          <a:blip r:embed="rId3" cstate="print"/>
          <a:srcRect/>
          <a:stretch>
            <a:fillRect/>
          </a:stretch>
        </p:blipFill>
        <p:spPr bwMode="auto">
          <a:xfrm>
            <a:off x="5211763" y="4509120"/>
            <a:ext cx="3584575" cy="21266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1448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79876" name="Rectangle 4"/>
          <p:cNvSpPr>
            <a:spLocks noChangeArrowheads="1"/>
          </p:cNvSpPr>
          <p:nvPr/>
        </p:nvSpPr>
        <p:spPr bwMode="auto">
          <a:xfrm>
            <a:off x="461963" y="1428736"/>
            <a:ext cx="8383587" cy="4821237"/>
          </a:xfrm>
          <a:prstGeom prst="rect">
            <a:avLst/>
          </a:prstGeom>
          <a:noFill/>
          <a:ln w="9525">
            <a:noFill/>
            <a:miter lim="800000"/>
            <a:headEnd/>
            <a:tailEnd/>
          </a:ln>
        </p:spPr>
        <p:txBody>
          <a:bodyPr/>
          <a:lstStyle/>
          <a:p>
            <a:pPr marL="609600" indent="-609600">
              <a:lnSpc>
                <a:spcPct val="170000"/>
              </a:lnSpc>
              <a:spcBef>
                <a:spcPct val="20000"/>
              </a:spcBef>
            </a:pPr>
            <a:r>
              <a:rPr lang="es-CL" sz="1800" b="1" u="none" dirty="0">
                <a:solidFill>
                  <a:srgbClr val="0000FF"/>
                </a:solidFill>
              </a:rPr>
              <a:t>POSICIONANDO LA PERFORADORA:</a:t>
            </a:r>
          </a:p>
          <a:p>
            <a:pPr marL="609600" indent="-609600">
              <a:lnSpc>
                <a:spcPct val="170000"/>
              </a:lnSpc>
              <a:spcBef>
                <a:spcPct val="20000"/>
              </a:spcBef>
              <a:buFont typeface="Wingdings" pitchFamily="2" charset="2"/>
              <a:buChar char="Ø"/>
            </a:pPr>
            <a:r>
              <a:rPr lang="es-CL" sz="1800" b="1" u="none" dirty="0">
                <a:solidFill>
                  <a:srgbClr val="0000FF"/>
                </a:solidFill>
              </a:rPr>
              <a:t>Mientras esté en el modo propulsión, el controlador de la mano derecha, controla la propulsión de la oruga lado cabina y el controlador de la mano izquierda, controla la propulsión lado opuesto a la cabina.</a:t>
            </a:r>
            <a:endParaRPr lang="es-ES" sz="1800" b="1" u="none" dirty="0">
              <a:solidFill>
                <a:srgbClr val="0000FF"/>
              </a:solidFill>
            </a:endParaRPr>
          </a:p>
        </p:txBody>
      </p:sp>
      <p:sp>
        <p:nvSpPr>
          <p:cNvPr id="79877" name="Rectangle 5"/>
          <p:cNvSpPr>
            <a:spLocks noChangeArrowheads="1"/>
          </p:cNvSpPr>
          <p:nvPr/>
        </p:nvSpPr>
        <p:spPr bwMode="auto">
          <a:xfrm>
            <a:off x="457200" y="785794"/>
            <a:ext cx="8229600" cy="561975"/>
          </a:xfrm>
          <a:prstGeom prst="rect">
            <a:avLst/>
          </a:prstGeom>
          <a:noFill/>
          <a:ln w="9525">
            <a:noFill/>
            <a:miter lim="800000"/>
            <a:headEnd/>
            <a:tailEnd/>
          </a:ln>
        </p:spPr>
        <p:txBody>
          <a:bodyPr/>
          <a:lstStyle/>
          <a:p>
            <a:pPr algn="ctr"/>
            <a:r>
              <a:rPr lang="es-CL" sz="2000" b="1" u="none" dirty="0">
                <a:solidFill>
                  <a:schemeClr val="tx2"/>
                </a:solidFill>
              </a:rPr>
              <a:t>INSTRUCCIONES DE OPERACIÓN </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pic>
        <p:nvPicPr>
          <p:cNvPr id="79878" name="Picture 7"/>
          <p:cNvPicPr>
            <a:picLocks noChangeAspect="1" noChangeArrowheads="1"/>
          </p:cNvPicPr>
          <p:nvPr/>
        </p:nvPicPr>
        <p:blipFill>
          <a:blip r:embed="rId3" cstate="print"/>
          <a:srcRect/>
          <a:stretch>
            <a:fillRect/>
          </a:stretch>
        </p:blipFill>
        <p:spPr bwMode="auto">
          <a:xfrm>
            <a:off x="1030288" y="3857628"/>
            <a:ext cx="7081837" cy="2754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81924" name="Rectangle 4"/>
          <p:cNvSpPr>
            <a:spLocks noChangeArrowheads="1"/>
          </p:cNvSpPr>
          <p:nvPr/>
        </p:nvSpPr>
        <p:spPr bwMode="auto">
          <a:xfrm>
            <a:off x="461963" y="1624013"/>
            <a:ext cx="8383587" cy="4821237"/>
          </a:xfrm>
          <a:prstGeom prst="rect">
            <a:avLst/>
          </a:prstGeom>
          <a:noFill/>
          <a:ln w="9525">
            <a:noFill/>
            <a:miter lim="800000"/>
            <a:headEnd/>
            <a:tailEnd/>
          </a:ln>
        </p:spPr>
        <p:txBody>
          <a:bodyPr/>
          <a:lstStyle/>
          <a:p>
            <a:pPr marL="609600" indent="-609600">
              <a:lnSpc>
                <a:spcPct val="170000"/>
              </a:lnSpc>
              <a:spcBef>
                <a:spcPct val="20000"/>
              </a:spcBef>
            </a:pPr>
            <a:r>
              <a:rPr lang="es-CL" sz="1800" b="1" u="none" dirty="0">
                <a:solidFill>
                  <a:srgbClr val="0000FF"/>
                </a:solidFill>
              </a:rPr>
              <a:t>POSICIONANDO LA PERFORADORA:</a:t>
            </a:r>
          </a:p>
          <a:p>
            <a:pPr marL="609600" indent="-609600">
              <a:lnSpc>
                <a:spcPct val="170000"/>
              </a:lnSpc>
              <a:spcBef>
                <a:spcPct val="20000"/>
              </a:spcBef>
              <a:buFont typeface="Wingdings" pitchFamily="2" charset="2"/>
              <a:buChar char="Ø"/>
            </a:pPr>
            <a:r>
              <a:rPr lang="es-CL" sz="1800" b="1" u="none" dirty="0">
                <a:solidFill>
                  <a:srgbClr val="0000FF"/>
                </a:solidFill>
              </a:rPr>
              <a:t>Los controladores o </a:t>
            </a:r>
            <a:r>
              <a:rPr lang="es-CL" sz="1800" b="1" u="none" dirty="0" err="1">
                <a:solidFill>
                  <a:srgbClr val="0000FF"/>
                </a:solidFill>
              </a:rPr>
              <a:t>joistick</a:t>
            </a:r>
            <a:r>
              <a:rPr lang="es-CL" sz="1800" b="1" u="none" dirty="0">
                <a:solidFill>
                  <a:srgbClr val="0000FF"/>
                </a:solidFill>
              </a:rPr>
              <a:t>, están equipados con un sistema de seguridad denominado “</a:t>
            </a:r>
            <a:r>
              <a:rPr lang="es-CL" sz="1800" b="1" u="none" dirty="0" err="1">
                <a:solidFill>
                  <a:srgbClr val="0000FF"/>
                </a:solidFill>
              </a:rPr>
              <a:t>trigger</a:t>
            </a:r>
            <a:r>
              <a:rPr lang="es-CL" sz="1800" b="1" u="none" dirty="0">
                <a:solidFill>
                  <a:srgbClr val="0000FF"/>
                </a:solidFill>
              </a:rPr>
              <a:t>” (gatillo).</a:t>
            </a:r>
            <a:endParaRPr lang="es-ES" sz="1800" b="1" u="none" dirty="0">
              <a:solidFill>
                <a:srgbClr val="0000FF"/>
              </a:solidFill>
            </a:endParaRPr>
          </a:p>
        </p:txBody>
      </p:sp>
      <p:sp>
        <p:nvSpPr>
          <p:cNvPr id="81925" name="Rectangle 5"/>
          <p:cNvSpPr>
            <a:spLocks noChangeArrowheads="1"/>
          </p:cNvSpPr>
          <p:nvPr/>
        </p:nvSpPr>
        <p:spPr bwMode="auto">
          <a:xfrm>
            <a:off x="457200" y="909638"/>
            <a:ext cx="8229600" cy="561975"/>
          </a:xfrm>
          <a:prstGeom prst="rect">
            <a:avLst/>
          </a:prstGeom>
          <a:noFill/>
          <a:ln w="9525">
            <a:noFill/>
            <a:miter lim="800000"/>
            <a:headEnd/>
            <a:tailEnd/>
          </a:ln>
        </p:spPr>
        <p:txBody>
          <a:bodyPr/>
          <a:lstStyle/>
          <a:p>
            <a:pPr algn="ctr"/>
            <a:r>
              <a:rPr lang="es-CL" b="1" u="none" dirty="0">
                <a:solidFill>
                  <a:schemeClr val="tx2"/>
                </a:solidFill>
              </a:rPr>
              <a:t>INSTRUCCIONES DE OPERACIÓN </a:t>
            </a:r>
            <a:br>
              <a:rPr lang="es-CL" b="1" u="none" dirty="0">
                <a:solidFill>
                  <a:schemeClr val="tx2"/>
                </a:solidFill>
              </a:rPr>
            </a:br>
            <a:r>
              <a:rPr lang="es-CL" b="1" u="none" dirty="0">
                <a:solidFill>
                  <a:schemeClr val="tx2"/>
                </a:solidFill>
              </a:rPr>
              <a:t> PIT VIPER 351</a:t>
            </a:r>
            <a:endParaRPr lang="es-ES" b="1" u="none" dirty="0">
              <a:solidFill>
                <a:schemeClr val="tx2"/>
              </a:solidFill>
            </a:endParaRPr>
          </a:p>
        </p:txBody>
      </p:sp>
      <p:pic>
        <p:nvPicPr>
          <p:cNvPr id="81926" name="Picture 7"/>
          <p:cNvPicPr>
            <a:picLocks noChangeAspect="1" noChangeArrowheads="1"/>
          </p:cNvPicPr>
          <p:nvPr/>
        </p:nvPicPr>
        <p:blipFill>
          <a:blip r:embed="rId3" cstate="print"/>
          <a:srcRect/>
          <a:stretch>
            <a:fillRect/>
          </a:stretch>
        </p:blipFill>
        <p:spPr bwMode="auto">
          <a:xfrm>
            <a:off x="725488" y="3322638"/>
            <a:ext cx="8418512" cy="2909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82948" name="Rectangle 4"/>
          <p:cNvSpPr>
            <a:spLocks noChangeArrowheads="1"/>
          </p:cNvSpPr>
          <p:nvPr/>
        </p:nvSpPr>
        <p:spPr bwMode="auto">
          <a:xfrm>
            <a:off x="461963" y="1624013"/>
            <a:ext cx="8383587" cy="4821237"/>
          </a:xfrm>
          <a:prstGeom prst="rect">
            <a:avLst/>
          </a:prstGeom>
          <a:noFill/>
          <a:ln w="9525">
            <a:noFill/>
            <a:miter lim="800000"/>
            <a:headEnd/>
            <a:tailEnd/>
          </a:ln>
        </p:spPr>
        <p:txBody>
          <a:bodyPr/>
          <a:lstStyle/>
          <a:p>
            <a:pPr marL="609600" indent="-609600">
              <a:lnSpc>
                <a:spcPct val="170000"/>
              </a:lnSpc>
              <a:spcBef>
                <a:spcPct val="20000"/>
              </a:spcBef>
            </a:pPr>
            <a:r>
              <a:rPr lang="es-CL" sz="1800" b="1" u="none" dirty="0">
                <a:solidFill>
                  <a:srgbClr val="0000FF"/>
                </a:solidFill>
              </a:rPr>
              <a:t>POSICIONANDO LA PERFORADORA:</a:t>
            </a:r>
          </a:p>
          <a:p>
            <a:pPr marL="609600" indent="-609600">
              <a:lnSpc>
                <a:spcPct val="170000"/>
              </a:lnSpc>
              <a:spcBef>
                <a:spcPct val="20000"/>
              </a:spcBef>
              <a:buFont typeface="Wingdings" pitchFamily="2" charset="2"/>
              <a:buChar char="Ø"/>
            </a:pPr>
            <a:endParaRPr lang="es-CL" sz="1800" b="1" u="none" dirty="0">
              <a:solidFill>
                <a:srgbClr val="0000FF"/>
              </a:solidFill>
            </a:endParaRPr>
          </a:p>
          <a:p>
            <a:pPr marL="609600" indent="-609600">
              <a:lnSpc>
                <a:spcPct val="170000"/>
              </a:lnSpc>
              <a:spcBef>
                <a:spcPct val="20000"/>
              </a:spcBef>
              <a:buFont typeface="Wingdings" pitchFamily="2" charset="2"/>
              <a:buChar char="Ø"/>
            </a:pPr>
            <a:r>
              <a:rPr lang="es-CL" sz="1800" b="1" u="none" dirty="0">
                <a:solidFill>
                  <a:srgbClr val="0000FF"/>
                </a:solidFill>
              </a:rPr>
              <a:t>Usando los controladores, mueva la máquina hasta el primer pozo, utilice el sistema AQUILA en el modo de navegación si es que está habilitado</a:t>
            </a:r>
          </a:p>
          <a:p>
            <a:pPr marL="609600" indent="-609600">
              <a:lnSpc>
                <a:spcPct val="170000"/>
              </a:lnSpc>
              <a:spcBef>
                <a:spcPct val="20000"/>
              </a:spcBef>
              <a:buFont typeface="Wingdings" pitchFamily="2" charset="2"/>
              <a:buChar char="Ø"/>
            </a:pPr>
            <a:r>
              <a:rPr lang="es-CL" sz="1800" b="1" u="none" dirty="0">
                <a:solidFill>
                  <a:srgbClr val="0000FF"/>
                </a:solidFill>
              </a:rPr>
              <a:t>Seleccione el modo perforación en pantalla principal de control</a:t>
            </a:r>
          </a:p>
          <a:p>
            <a:pPr marL="609600" indent="-609600">
              <a:lnSpc>
                <a:spcPct val="170000"/>
              </a:lnSpc>
              <a:spcBef>
                <a:spcPct val="20000"/>
              </a:spcBef>
              <a:buFont typeface="Wingdings" pitchFamily="2" charset="2"/>
              <a:buChar char="Ø"/>
            </a:pPr>
            <a:r>
              <a:rPr lang="es-CL" sz="1800" b="1" u="none" dirty="0">
                <a:solidFill>
                  <a:srgbClr val="0000FF"/>
                </a:solidFill>
              </a:rPr>
              <a:t>Nivele el equipo</a:t>
            </a:r>
            <a:endParaRPr lang="es-ES" sz="1800" b="1" u="none" dirty="0">
              <a:solidFill>
                <a:srgbClr val="0000FF"/>
              </a:solidFill>
            </a:endParaRPr>
          </a:p>
        </p:txBody>
      </p:sp>
      <p:sp>
        <p:nvSpPr>
          <p:cNvPr id="82949" name="Rectangle 5"/>
          <p:cNvSpPr>
            <a:spLocks noChangeArrowheads="1"/>
          </p:cNvSpPr>
          <p:nvPr/>
        </p:nvSpPr>
        <p:spPr bwMode="auto">
          <a:xfrm>
            <a:off x="457200" y="909638"/>
            <a:ext cx="8229600" cy="561975"/>
          </a:xfrm>
          <a:prstGeom prst="rect">
            <a:avLst/>
          </a:prstGeom>
          <a:noFill/>
          <a:ln w="9525">
            <a:noFill/>
            <a:miter lim="800000"/>
            <a:headEnd/>
            <a:tailEnd/>
          </a:ln>
        </p:spPr>
        <p:txBody>
          <a:bodyPr/>
          <a:lstStyle/>
          <a:p>
            <a:pPr algn="ctr"/>
            <a:r>
              <a:rPr lang="es-CL" sz="2000" b="1" u="none" dirty="0">
                <a:solidFill>
                  <a:schemeClr val="tx2"/>
                </a:solidFill>
              </a:rPr>
              <a:t>INSTRUCCIONES DE OPERACIÓN </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mividavale+"/>
          <p:cNvPicPr>
            <a:picLocks noChangeAspect="1" noChangeArrowheads="1"/>
          </p:cNvPicPr>
          <p:nvPr/>
        </p:nvPicPr>
        <p:blipFill>
          <a:blip r:embed="rId2" cstate="print"/>
          <a:srcRect/>
          <a:stretch>
            <a:fillRect/>
          </a:stretch>
        </p:blipFill>
        <p:spPr bwMode="auto">
          <a:xfrm>
            <a:off x="230188" y="6284913"/>
            <a:ext cx="735012" cy="306387"/>
          </a:xfrm>
          <a:prstGeom prst="rect">
            <a:avLst/>
          </a:prstGeom>
          <a:noFill/>
          <a:ln w="9525">
            <a:noFill/>
            <a:miter lim="800000"/>
            <a:headEnd/>
            <a:tailEnd/>
          </a:ln>
        </p:spPr>
      </p:pic>
      <p:sp>
        <p:nvSpPr>
          <p:cNvPr id="3" name="Rectangle 1032"/>
          <p:cNvSpPr txBox="1">
            <a:spLocks noChangeArrowheads="1"/>
          </p:cNvSpPr>
          <p:nvPr/>
        </p:nvSpPr>
        <p:spPr>
          <a:xfrm>
            <a:off x="0" y="1773238"/>
            <a:ext cx="9144000" cy="2438400"/>
          </a:xfrm>
          <a:prstGeom prst="rect">
            <a:avLst/>
          </a:prstGeom>
          <a:noFill/>
        </p:spPr>
        <p:txBody>
          <a:bodyPr/>
          <a:lstStyle/>
          <a:p>
            <a:pPr algn="ctr">
              <a:defRPr/>
            </a:pPr>
            <a:r>
              <a:rPr lang="es-ES_tradnl" sz="2200" u="none" dirty="0">
                <a:latin typeface="+mj-lt"/>
                <a:ea typeface="+mj-ea"/>
                <a:cs typeface="+mj-cs"/>
              </a:rPr>
              <a:t/>
            </a:r>
            <a:br>
              <a:rPr lang="es-ES_tradnl" sz="2200" u="none" dirty="0">
                <a:latin typeface="+mj-lt"/>
                <a:ea typeface="+mj-ea"/>
                <a:cs typeface="+mj-cs"/>
              </a:rPr>
            </a:br>
            <a:endParaRPr lang="es-ES_tradnl" sz="2200" u="none" dirty="0">
              <a:latin typeface="+mj-lt"/>
              <a:ea typeface="+mj-ea"/>
              <a:cs typeface="+mj-cs"/>
            </a:endParaRPr>
          </a:p>
        </p:txBody>
      </p:sp>
      <p:sp>
        <p:nvSpPr>
          <p:cNvPr id="83972" name="Rectangle 4"/>
          <p:cNvSpPr>
            <a:spLocks noChangeArrowheads="1"/>
          </p:cNvSpPr>
          <p:nvPr/>
        </p:nvSpPr>
        <p:spPr bwMode="auto">
          <a:xfrm>
            <a:off x="461963" y="1624013"/>
            <a:ext cx="8383587" cy="4821237"/>
          </a:xfrm>
          <a:prstGeom prst="rect">
            <a:avLst/>
          </a:prstGeom>
          <a:noFill/>
          <a:ln w="9525">
            <a:noFill/>
            <a:miter lim="800000"/>
            <a:headEnd/>
            <a:tailEnd/>
          </a:ln>
        </p:spPr>
        <p:txBody>
          <a:bodyPr/>
          <a:lstStyle/>
          <a:p>
            <a:pPr marL="609600" indent="-609600">
              <a:lnSpc>
                <a:spcPct val="170000"/>
              </a:lnSpc>
              <a:spcBef>
                <a:spcPct val="20000"/>
              </a:spcBef>
            </a:pPr>
            <a:r>
              <a:rPr lang="es-CL" sz="1800" b="1" u="none" dirty="0"/>
              <a:t>NIVELANDO LA PERFORADORA:</a:t>
            </a:r>
          </a:p>
          <a:p>
            <a:pPr marL="609600" indent="-609600">
              <a:lnSpc>
                <a:spcPct val="170000"/>
              </a:lnSpc>
              <a:spcBef>
                <a:spcPct val="20000"/>
              </a:spcBef>
              <a:buFont typeface="Wingdings" pitchFamily="2" charset="2"/>
              <a:buNone/>
            </a:pPr>
            <a:endParaRPr lang="es-CL" sz="1800" u="none" dirty="0"/>
          </a:p>
        </p:txBody>
      </p:sp>
      <p:sp>
        <p:nvSpPr>
          <p:cNvPr id="83973" name="Rectangle 5"/>
          <p:cNvSpPr>
            <a:spLocks noChangeArrowheads="1"/>
          </p:cNvSpPr>
          <p:nvPr/>
        </p:nvSpPr>
        <p:spPr bwMode="auto">
          <a:xfrm>
            <a:off x="457200" y="909638"/>
            <a:ext cx="8229600" cy="561975"/>
          </a:xfrm>
          <a:prstGeom prst="rect">
            <a:avLst/>
          </a:prstGeom>
          <a:noFill/>
          <a:ln w="9525">
            <a:noFill/>
            <a:miter lim="800000"/>
            <a:headEnd/>
            <a:tailEnd/>
          </a:ln>
        </p:spPr>
        <p:txBody>
          <a:bodyPr/>
          <a:lstStyle/>
          <a:p>
            <a:pPr algn="ctr"/>
            <a:r>
              <a:rPr lang="es-CL" sz="2000" b="1" u="none" dirty="0">
                <a:solidFill>
                  <a:schemeClr val="tx2"/>
                </a:solidFill>
              </a:rPr>
              <a:t>INSTRUCCIONES DE OPERACIÓN </a:t>
            </a:r>
            <a:br>
              <a:rPr lang="es-CL" sz="2000" b="1" u="none" dirty="0">
                <a:solidFill>
                  <a:schemeClr val="tx2"/>
                </a:solidFill>
              </a:rPr>
            </a:br>
            <a:r>
              <a:rPr lang="es-CL" sz="2000" b="1" u="none" dirty="0">
                <a:solidFill>
                  <a:schemeClr val="tx2"/>
                </a:solidFill>
              </a:rPr>
              <a:t> PIT VIPER 351</a:t>
            </a:r>
            <a:endParaRPr lang="es-ES" sz="2000" b="1" u="none" dirty="0">
              <a:solidFill>
                <a:schemeClr val="tx2"/>
              </a:solidFill>
            </a:endParaRPr>
          </a:p>
        </p:txBody>
      </p:sp>
      <p:pic>
        <p:nvPicPr>
          <p:cNvPr id="83974" name="Picture 6"/>
          <p:cNvPicPr>
            <a:picLocks noChangeAspect="1" noChangeArrowheads="1"/>
          </p:cNvPicPr>
          <p:nvPr/>
        </p:nvPicPr>
        <p:blipFill>
          <a:blip r:embed="rId3" cstate="print"/>
          <a:srcRect/>
          <a:stretch>
            <a:fillRect/>
          </a:stretch>
        </p:blipFill>
        <p:spPr bwMode="auto">
          <a:xfrm>
            <a:off x="269875" y="2640013"/>
            <a:ext cx="8874125" cy="2797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ticario">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Boticario">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oticari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5068</TotalTime>
  <Words>3565</Words>
  <Application>Microsoft Office PowerPoint</Application>
  <PresentationFormat>Presentación en pantalla (4:3)</PresentationFormat>
  <Paragraphs>813</Paragraphs>
  <Slides>119</Slides>
  <Notes>3</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119</vt:i4>
      </vt:variant>
    </vt:vector>
  </HeadingPairs>
  <TitlesOfParts>
    <vt:vector size="121" baseType="lpstr">
      <vt:lpstr>Boticario</vt:lpstr>
      <vt:lpstr>Archivo de imagen</vt:lpstr>
      <vt:lpstr>METODOS DE EXPLOTACION II UNIDAD iII: procesos de OPERACIÓN Y MANTENIMIENTO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ROC L-8 (30)</vt:lpstr>
      <vt:lpstr>PERFORADORA DM-M3 </vt:lpstr>
      <vt:lpstr>PERFORADORA DM-M3 </vt:lpstr>
      <vt:lpstr>SISTEMA DE NIVELACION </vt:lpstr>
      <vt:lpstr>RODADO  </vt:lpstr>
      <vt:lpstr>TORRE  </vt:lpstr>
      <vt:lpstr>MANEJO DE BARRAS   </vt:lpstr>
      <vt:lpstr>MANEJO DE BARRAS   </vt:lpstr>
      <vt:lpstr>CABINA       </vt:lpstr>
      <vt:lpstr>CONTROLES        </vt:lpstr>
      <vt:lpstr>PERFORACION ANGULAR         </vt:lpstr>
      <vt:lpstr>Presentación de PowerPoint</vt:lpstr>
      <vt:lpstr>Presentación de PowerPoint</vt:lpstr>
      <vt:lpstr>Presentación de PowerPoint</vt:lpstr>
      <vt:lpstr>Presentación de PowerPoint</vt:lpstr>
      <vt:lpstr>Presentación de PowerPoint</vt:lpstr>
      <vt:lpstr>Presentación de PowerPoint</vt:lpstr>
      <vt:lpstr>REGLA DE SEGURIDAD DE EQUIPOS</vt:lpstr>
      <vt:lpstr>Presentación de PowerPoint</vt:lpstr>
      <vt:lpstr>MANUAL DE SEGURIDAD PERFORADORA  PIT VIPER 351</vt:lpstr>
      <vt:lpstr>MANUAL DE SEGURIDAD PERFORADORA  PIT VIPER 351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Descripción del  sistema de explotación a rajo abierto</dc:title>
  <dc:creator>Ximena Vargas</dc:creator>
  <cp:lastModifiedBy>Belmonte Lerma Mauricio  (Codelco-Andina)</cp:lastModifiedBy>
  <cp:revision>425</cp:revision>
  <dcterms:created xsi:type="dcterms:W3CDTF">2013-08-19T00:58:35Z</dcterms:created>
  <dcterms:modified xsi:type="dcterms:W3CDTF">2015-09-10T22:56:56Z</dcterms:modified>
</cp:coreProperties>
</file>